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36"/>
  </p:notesMasterIdLst>
  <p:sldIdLst>
    <p:sldId id="256" r:id="rId2"/>
    <p:sldId id="270" r:id="rId3"/>
    <p:sldId id="274" r:id="rId4"/>
    <p:sldId id="287" r:id="rId5"/>
    <p:sldId id="282" r:id="rId6"/>
    <p:sldId id="285" r:id="rId7"/>
    <p:sldId id="288" r:id="rId8"/>
    <p:sldId id="275" r:id="rId9"/>
    <p:sldId id="281" r:id="rId10"/>
    <p:sldId id="283" r:id="rId11"/>
    <p:sldId id="276" r:id="rId12"/>
    <p:sldId id="277" r:id="rId13"/>
    <p:sldId id="278" r:id="rId14"/>
    <p:sldId id="266" r:id="rId15"/>
    <p:sldId id="280" r:id="rId16"/>
    <p:sldId id="272" r:id="rId17"/>
    <p:sldId id="273" r:id="rId18"/>
    <p:sldId id="265" r:id="rId19"/>
    <p:sldId id="258" r:id="rId20"/>
    <p:sldId id="261" r:id="rId21"/>
    <p:sldId id="262" r:id="rId22"/>
    <p:sldId id="263" r:id="rId23"/>
    <p:sldId id="267" r:id="rId24"/>
    <p:sldId id="269" r:id="rId25"/>
    <p:sldId id="284" r:id="rId26"/>
    <p:sldId id="290" r:id="rId27"/>
    <p:sldId id="291" r:id="rId28"/>
    <p:sldId id="297" r:id="rId29"/>
    <p:sldId id="298" r:id="rId30"/>
    <p:sldId id="292" r:id="rId31"/>
    <p:sldId id="293" r:id="rId32"/>
    <p:sldId id="294" r:id="rId33"/>
    <p:sldId id="296" r:id="rId34"/>
    <p:sldId id="295" r:id="rId3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4150" autoAdjust="0"/>
  </p:normalViewPr>
  <p:slideViewPr>
    <p:cSldViewPr snapToGrid="0">
      <p:cViewPr varScale="1">
        <p:scale>
          <a:sx n="52" d="100"/>
          <a:sy n="52" d="100"/>
        </p:scale>
        <p:origin x="508"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3AB5D05-FB25-4C89-BEDF-464A3DBCE6CE}" type="datetimeFigureOut">
              <a:rPr lang="en-US" smtClean="0"/>
              <a:t>12/14/2021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2C5D2A0-A42D-4FF9-A970-419ACDEFDAF8}" type="slidenum">
              <a:rPr lang="en-US" smtClean="0"/>
              <a:t>‹#›</a:t>
            </a:fld>
            <a:endParaRPr lang="en-US"/>
          </a:p>
        </p:txBody>
      </p:sp>
    </p:spTree>
    <p:extLst>
      <p:ext uri="{BB962C8B-B14F-4D97-AF65-F5344CB8AC3E}">
        <p14:creationId xmlns:p14="http://schemas.microsoft.com/office/powerpoint/2010/main" val="15582764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onlineyamltools.com/validate-yaml"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Automation with Ansible Playbook  </a:t>
            </a:r>
          </a:p>
          <a:p>
            <a:r>
              <a:rPr lang="en-US" dirty="0" err="1"/>
              <a:t>sudo</a:t>
            </a:r>
            <a:r>
              <a:rPr lang="en-US" dirty="0"/>
              <a:t> vi /</a:t>
            </a:r>
            <a:r>
              <a:rPr lang="en-US" dirty="0" err="1"/>
              <a:t>etc</a:t>
            </a:r>
            <a:r>
              <a:rPr lang="en-US" dirty="0"/>
              <a:t>/hostname -- &gt; edit</a:t>
            </a:r>
            <a:r>
              <a:rPr lang="en-US" baseline="0" dirty="0"/>
              <a:t> hostname</a:t>
            </a:r>
          </a:p>
          <a:p>
            <a:r>
              <a:rPr lang="en-US" baseline="0" dirty="0"/>
              <a:t>  </a:t>
            </a:r>
            <a:r>
              <a:rPr lang="en-US" baseline="0" dirty="0" err="1"/>
              <a:t>sudo</a:t>
            </a:r>
            <a:r>
              <a:rPr lang="en-US" baseline="0" dirty="0"/>
              <a:t> vi /</a:t>
            </a:r>
            <a:r>
              <a:rPr lang="en-US" baseline="0" dirty="0" err="1"/>
              <a:t>etc</a:t>
            </a:r>
            <a:r>
              <a:rPr lang="en-US" baseline="0" dirty="0"/>
              <a:t>/hosts -- &gt; localhost &lt;name you want &gt;</a:t>
            </a:r>
            <a:endParaRPr lang="en-US" dirty="0"/>
          </a:p>
        </p:txBody>
      </p:sp>
      <p:sp>
        <p:nvSpPr>
          <p:cNvPr id="4" name="Slide Number Placeholder 3"/>
          <p:cNvSpPr>
            <a:spLocks noGrp="1"/>
          </p:cNvSpPr>
          <p:nvPr>
            <p:ph type="sldNum" sz="quarter" idx="10"/>
          </p:nvPr>
        </p:nvSpPr>
        <p:spPr/>
        <p:txBody>
          <a:bodyPr/>
          <a:lstStyle/>
          <a:p>
            <a:fld id="{F2C5D2A0-A42D-4FF9-A970-419ACDEFDAF8}" type="slidenum">
              <a:rPr lang="en-US" smtClean="0"/>
              <a:t>1</a:t>
            </a:fld>
            <a:endParaRPr lang="en-US"/>
          </a:p>
        </p:txBody>
      </p:sp>
    </p:spTree>
    <p:extLst>
      <p:ext uri="{BB962C8B-B14F-4D97-AF65-F5344CB8AC3E}">
        <p14:creationId xmlns:p14="http://schemas.microsoft.com/office/powerpoint/2010/main" val="20774783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vim /</a:t>
            </a:r>
            <a:r>
              <a:rPr lang="en-US" dirty="0" err="1"/>
              <a:t>etc</a:t>
            </a:r>
            <a:r>
              <a:rPr lang="en-US" dirty="0"/>
              <a:t>/</a:t>
            </a:r>
            <a:r>
              <a:rPr lang="en-US" dirty="0" err="1"/>
              <a:t>sudousers</a:t>
            </a:r>
            <a:endParaRPr lang="en-US" dirty="0"/>
          </a:p>
          <a:p>
            <a:r>
              <a:rPr lang="en-US" dirty="0"/>
              <a:t>   change inside</a:t>
            </a:r>
            <a:r>
              <a:rPr lang="en-US" baseline="0" dirty="0"/>
              <a:t> </a:t>
            </a:r>
            <a:r>
              <a:rPr lang="en-US" baseline="0" dirty="0">
                <a:sym typeface="Wingdings" panose="05000000000000000000" pitchFamily="2" charset="2"/>
              </a:rPr>
              <a:t> -- &gt; user1  ALL=NOPASSWD:     ALL -- &gt;   Save and exit</a:t>
            </a:r>
          </a:p>
          <a:p>
            <a:r>
              <a:rPr lang="en-US" baseline="0" dirty="0">
                <a:sym typeface="Wingdings" panose="05000000000000000000" pitchFamily="2" charset="2"/>
              </a:rPr>
              <a:t>   </a:t>
            </a:r>
            <a:r>
              <a:rPr lang="en-US" baseline="0" dirty="0" err="1">
                <a:sym typeface="Wingdings" panose="05000000000000000000" pitchFamily="2" charset="2"/>
              </a:rPr>
              <a:t>systemctl</a:t>
            </a:r>
            <a:r>
              <a:rPr lang="en-US" baseline="0" dirty="0">
                <a:sym typeface="Wingdings" panose="05000000000000000000" pitchFamily="2" charset="2"/>
              </a:rPr>
              <a:t> restart </a:t>
            </a:r>
            <a:r>
              <a:rPr lang="en-US" baseline="0" dirty="0" err="1">
                <a:sym typeface="Wingdings" panose="05000000000000000000" pitchFamily="2" charset="2"/>
              </a:rPr>
              <a:t>sshd</a:t>
            </a:r>
            <a:r>
              <a:rPr lang="en-US" baseline="0" dirty="0">
                <a:sym typeface="Wingdings" panose="05000000000000000000" pitchFamily="2" charset="2"/>
              </a:rPr>
              <a:t> </a:t>
            </a:r>
          </a:p>
          <a:p>
            <a:endParaRPr lang="en-US" baseline="0" dirty="0">
              <a:sym typeface="Wingdings" panose="05000000000000000000" pitchFamily="2" charset="2"/>
            </a:endParaRPr>
          </a:p>
          <a:p>
            <a:r>
              <a:rPr lang="en-US" baseline="0" dirty="0">
                <a:sym typeface="Wingdings" panose="05000000000000000000" pitchFamily="2" charset="2"/>
              </a:rPr>
              <a:t>On Server :</a:t>
            </a:r>
          </a:p>
          <a:p>
            <a:r>
              <a:rPr lang="en-US" baseline="0" dirty="0">
                <a:sym typeface="Wingdings" panose="05000000000000000000" pitchFamily="2" charset="2"/>
              </a:rPr>
              <a:t>-----------</a:t>
            </a:r>
          </a:p>
          <a:p>
            <a:r>
              <a:rPr lang="en-US" baseline="0" dirty="0">
                <a:sym typeface="Wingdings" panose="05000000000000000000" pitchFamily="2" charset="2"/>
              </a:rPr>
              <a:t> </a:t>
            </a:r>
            <a:r>
              <a:rPr lang="en-US" baseline="0" dirty="0" err="1">
                <a:sym typeface="Wingdings" panose="05000000000000000000" pitchFamily="2" charset="2"/>
              </a:rPr>
              <a:t>ansible</a:t>
            </a:r>
            <a:r>
              <a:rPr lang="en-US" baseline="0" dirty="0">
                <a:sym typeface="Wingdings" panose="05000000000000000000" pitchFamily="2" charset="2"/>
              </a:rPr>
              <a:t>  &lt;webserver&gt; -m user –a “name=John password=john” –s</a:t>
            </a:r>
          </a:p>
          <a:p>
            <a:r>
              <a:rPr lang="en-US" baseline="0" dirty="0">
                <a:sym typeface="Wingdings" panose="05000000000000000000" pitchFamily="2" charset="2"/>
              </a:rPr>
              <a:t> </a:t>
            </a:r>
            <a:r>
              <a:rPr lang="en-US" baseline="0" dirty="0" err="1">
                <a:sym typeface="Wingdings" panose="05000000000000000000" pitchFamily="2" charset="2"/>
              </a:rPr>
              <a:t>ansible</a:t>
            </a:r>
            <a:r>
              <a:rPr lang="en-US" baseline="0" dirty="0">
                <a:sym typeface="Wingdings" panose="05000000000000000000" pitchFamily="2" charset="2"/>
              </a:rPr>
              <a:t> &lt;webserver&gt; -m service –a “name=</a:t>
            </a:r>
            <a:r>
              <a:rPr lang="en-US" baseline="0" dirty="0" err="1">
                <a:sym typeface="Wingdings" panose="05000000000000000000" pitchFamily="2" charset="2"/>
              </a:rPr>
              <a:t>httpd</a:t>
            </a:r>
            <a:r>
              <a:rPr lang="en-US" baseline="0" dirty="0">
                <a:sym typeface="Wingdings" panose="05000000000000000000" pitchFamily="2" charset="2"/>
              </a:rPr>
              <a:t> state=started” –s</a:t>
            </a:r>
            <a:endParaRPr lang="en-US" dirty="0"/>
          </a:p>
        </p:txBody>
      </p:sp>
      <p:sp>
        <p:nvSpPr>
          <p:cNvPr id="4" name="Slide Number Placeholder 3"/>
          <p:cNvSpPr>
            <a:spLocks noGrp="1"/>
          </p:cNvSpPr>
          <p:nvPr>
            <p:ph type="sldNum" sz="quarter" idx="10"/>
          </p:nvPr>
        </p:nvSpPr>
        <p:spPr/>
        <p:txBody>
          <a:bodyPr/>
          <a:lstStyle/>
          <a:p>
            <a:fld id="{F2C5D2A0-A42D-4FF9-A970-419ACDEFDAF8}" type="slidenum">
              <a:rPr lang="en-US" smtClean="0"/>
              <a:t>12</a:t>
            </a:fld>
            <a:endParaRPr lang="en-US"/>
          </a:p>
        </p:txBody>
      </p:sp>
    </p:spTree>
    <p:extLst>
      <p:ext uri="{BB962C8B-B14F-4D97-AF65-F5344CB8AC3E}">
        <p14:creationId xmlns:p14="http://schemas.microsoft.com/office/powerpoint/2010/main" val="20994622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Users can group the machine with there likings</a:t>
            </a:r>
          </a:p>
          <a:p>
            <a:r>
              <a:rPr lang="en-US" dirty="0"/>
              <a:t>   </a:t>
            </a:r>
            <a:r>
              <a:rPr lang="en-US" dirty="0" err="1"/>
              <a:t>ansible</a:t>
            </a:r>
            <a:r>
              <a:rPr lang="en-US" dirty="0"/>
              <a:t> -m</a:t>
            </a:r>
            <a:r>
              <a:rPr lang="en-US" baseline="0" dirty="0"/>
              <a:t> command -a “uptime” &lt;</a:t>
            </a:r>
            <a:r>
              <a:rPr lang="en-US" baseline="0" dirty="0" err="1"/>
              <a:t>ip</a:t>
            </a:r>
            <a:r>
              <a:rPr lang="en-US" baseline="0" dirty="0"/>
              <a:t>&gt;</a:t>
            </a:r>
          </a:p>
          <a:p>
            <a:r>
              <a:rPr lang="en-US" baseline="0" dirty="0"/>
              <a:t>   </a:t>
            </a:r>
            <a:r>
              <a:rPr lang="en-US" baseline="0" dirty="0" err="1"/>
              <a:t>ansible</a:t>
            </a:r>
            <a:r>
              <a:rPr lang="en-US" baseline="0" dirty="0"/>
              <a:t>-doc –l </a:t>
            </a:r>
          </a:p>
          <a:p>
            <a:r>
              <a:rPr lang="en-US" baseline="0" dirty="0"/>
              <a:t>   </a:t>
            </a:r>
            <a:r>
              <a:rPr lang="en-US" baseline="0" dirty="0" err="1"/>
              <a:t>ansible</a:t>
            </a:r>
            <a:r>
              <a:rPr lang="en-US" baseline="0" dirty="0"/>
              <a:t>-doc ping  </a:t>
            </a:r>
          </a:p>
          <a:p>
            <a:r>
              <a:rPr lang="en-US" baseline="0" dirty="0"/>
              <a:t>   </a:t>
            </a:r>
            <a:r>
              <a:rPr lang="en-US" baseline="0" dirty="0" err="1"/>
              <a:t>ansible</a:t>
            </a:r>
            <a:r>
              <a:rPr lang="en-US" baseline="0" dirty="0"/>
              <a:t> &lt;group name &gt; -m user –a “name=john password=john” –s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   </a:t>
            </a:r>
            <a:r>
              <a:rPr lang="en-US" baseline="0" dirty="0" err="1"/>
              <a:t>ansible</a:t>
            </a:r>
            <a:r>
              <a:rPr lang="en-US" baseline="0" dirty="0"/>
              <a:t> &lt;group name &gt; -m services –a  “name=</a:t>
            </a:r>
            <a:r>
              <a:rPr lang="en-US" baseline="0" dirty="0" err="1"/>
              <a:t>httpd</a:t>
            </a:r>
            <a:r>
              <a:rPr lang="en-US" baseline="0" dirty="0"/>
              <a:t> status=started” –s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   </a:t>
            </a:r>
            <a:r>
              <a:rPr lang="en-US" baseline="0" dirty="0" err="1"/>
              <a:t>ansible</a:t>
            </a:r>
            <a:r>
              <a:rPr lang="en-US" baseline="0" dirty="0"/>
              <a:t> &lt;group name &gt; -m copy  –a  “</a:t>
            </a:r>
            <a:r>
              <a:rPr lang="en-US" baseline="0" dirty="0" err="1"/>
              <a:t>src</a:t>
            </a:r>
            <a:r>
              <a:rPr lang="en-US" baseline="0" dirty="0"/>
              <a:t>=&lt;</a:t>
            </a:r>
            <a:r>
              <a:rPr lang="en-US" baseline="0" dirty="0" err="1"/>
              <a:t>src</a:t>
            </a:r>
            <a:r>
              <a:rPr lang="en-US" baseline="0" dirty="0"/>
              <a:t> path&gt; </a:t>
            </a:r>
            <a:r>
              <a:rPr lang="en-US" baseline="0" dirty="0" err="1"/>
              <a:t>dest</a:t>
            </a:r>
            <a:r>
              <a:rPr lang="en-US" baseline="0" dirty="0"/>
              <a:t>=&lt;</a:t>
            </a:r>
            <a:r>
              <a:rPr lang="en-US" baseline="0" dirty="0" err="1"/>
              <a:t>dest</a:t>
            </a:r>
            <a:r>
              <a:rPr lang="en-US" baseline="0" dirty="0"/>
              <a:t> path&gt;” –s </a:t>
            </a:r>
          </a:p>
        </p:txBody>
      </p:sp>
      <p:sp>
        <p:nvSpPr>
          <p:cNvPr id="4" name="Slide Number Placeholder 3"/>
          <p:cNvSpPr>
            <a:spLocks noGrp="1"/>
          </p:cNvSpPr>
          <p:nvPr>
            <p:ph type="sldNum" sz="quarter" idx="10"/>
          </p:nvPr>
        </p:nvSpPr>
        <p:spPr/>
        <p:txBody>
          <a:bodyPr/>
          <a:lstStyle/>
          <a:p>
            <a:fld id="{F2C5D2A0-A42D-4FF9-A970-419ACDEFDAF8}" type="slidenum">
              <a:rPr lang="en-US" smtClean="0"/>
              <a:t>15</a:t>
            </a:fld>
            <a:endParaRPr lang="en-US"/>
          </a:p>
        </p:txBody>
      </p:sp>
    </p:spTree>
    <p:extLst>
      <p:ext uri="{BB962C8B-B14F-4D97-AF65-F5344CB8AC3E}">
        <p14:creationId xmlns:p14="http://schemas.microsoft.com/office/powerpoint/2010/main" val="16485608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a:p>
            <a:r>
              <a:rPr lang="en-US" dirty="0"/>
              <a:t>- hosts: all</a:t>
            </a:r>
          </a:p>
          <a:p>
            <a:r>
              <a:rPr lang="en-US" dirty="0"/>
              <a:t>  become: true</a:t>
            </a:r>
          </a:p>
          <a:p>
            <a:r>
              <a:rPr lang="en-US" dirty="0"/>
              <a:t>  tasks:</a:t>
            </a:r>
          </a:p>
          <a:p>
            <a:r>
              <a:rPr lang="en-US" dirty="0"/>
              <a:t>  - name: Install</a:t>
            </a:r>
            <a:r>
              <a:rPr lang="en-US" baseline="0" dirty="0"/>
              <a:t> </a:t>
            </a:r>
            <a:r>
              <a:rPr lang="en-US" baseline="0" dirty="0" err="1"/>
              <a:t>Nginix</a:t>
            </a:r>
            <a:r>
              <a:rPr lang="en-US" baseline="0" dirty="0"/>
              <a:t> package</a:t>
            </a:r>
            <a:endParaRPr lang="en-US" dirty="0"/>
          </a:p>
          <a:p>
            <a:r>
              <a:rPr lang="en-US" dirty="0"/>
              <a:t>    yum</a:t>
            </a:r>
            <a:r>
              <a:rPr lang="en-US" baseline="0" dirty="0"/>
              <a:t>: name=</a:t>
            </a:r>
            <a:r>
              <a:rPr lang="en-US" baseline="0" dirty="0" err="1"/>
              <a:t>nginx</a:t>
            </a:r>
            <a:r>
              <a:rPr lang="en-US" baseline="0" dirty="0"/>
              <a:t> state=present</a:t>
            </a:r>
            <a:r>
              <a:rPr lang="en-US" dirty="0"/>
              <a:t> </a:t>
            </a:r>
          </a:p>
          <a:p>
            <a:r>
              <a:rPr lang="en-US" baseline="0" dirty="0"/>
              <a:t>    </a:t>
            </a:r>
            <a:r>
              <a:rPr lang="en-US" dirty="0" err="1"/>
              <a:t>ignore_errors</a:t>
            </a:r>
            <a:r>
              <a:rPr lang="en-US" dirty="0"/>
              <a:t>: yes</a:t>
            </a:r>
          </a:p>
          <a:p>
            <a:endParaRPr lang="en-US" dirty="0"/>
          </a:p>
          <a:p>
            <a:endParaRPr lang="en-US" dirty="0"/>
          </a:p>
          <a:p>
            <a:r>
              <a:rPr lang="en-US" dirty="0"/>
              <a:t> </a:t>
            </a:r>
            <a:r>
              <a:rPr lang="en-US" dirty="0" err="1"/>
              <a:t>ansible</a:t>
            </a:r>
            <a:r>
              <a:rPr lang="en-US" dirty="0"/>
              <a:t>-playbook playbook1.yml --list-hosts</a:t>
            </a:r>
          </a:p>
          <a:p>
            <a:r>
              <a:rPr lang="en-US" dirty="0"/>
              <a:t> </a:t>
            </a:r>
            <a:r>
              <a:rPr lang="en-US" dirty="0" err="1"/>
              <a:t>ansible</a:t>
            </a:r>
            <a:r>
              <a:rPr lang="en-US" dirty="0"/>
              <a:t>-playbook playbook1.yml --syntax-check</a:t>
            </a:r>
          </a:p>
          <a:p>
            <a:r>
              <a:rPr lang="en-US" dirty="0"/>
              <a:t> </a:t>
            </a:r>
            <a:r>
              <a:rPr lang="en-US" dirty="0" err="1"/>
              <a:t>ansible</a:t>
            </a:r>
            <a:r>
              <a:rPr lang="en-US" dirty="0"/>
              <a:t>-playbook playbook1.yml </a:t>
            </a:r>
          </a:p>
          <a:p>
            <a:endParaRPr lang="en-US" dirty="0"/>
          </a:p>
          <a:p>
            <a:r>
              <a:rPr lang="en-US" dirty="0"/>
              <a:t>---</a:t>
            </a:r>
          </a:p>
          <a:p>
            <a:r>
              <a:rPr lang="en-US" dirty="0"/>
              <a:t>- hosts: all</a:t>
            </a:r>
          </a:p>
          <a:p>
            <a:r>
              <a:rPr lang="en-US" dirty="0"/>
              <a:t>  become: true</a:t>
            </a:r>
          </a:p>
          <a:p>
            <a:r>
              <a:rPr lang="en-US" dirty="0"/>
              <a:t>  tasks:</a:t>
            </a:r>
          </a:p>
          <a:p>
            <a:r>
              <a:rPr lang="en-US" dirty="0"/>
              <a:t>  - name: Transfer </a:t>
            </a:r>
            <a:r>
              <a:rPr lang="en-US" baseline="0" dirty="0"/>
              <a:t>script files</a:t>
            </a:r>
            <a:endParaRPr lang="en-US" dirty="0"/>
          </a:p>
          <a:p>
            <a:r>
              <a:rPr lang="en-US" dirty="0"/>
              <a:t>    copy:</a:t>
            </a:r>
            <a:r>
              <a:rPr lang="en-US" baseline="0" dirty="0"/>
              <a:t> </a:t>
            </a:r>
            <a:r>
              <a:rPr lang="en-US" baseline="0" dirty="0" err="1"/>
              <a:t>src</a:t>
            </a:r>
            <a:r>
              <a:rPr lang="en-US" baseline="0" dirty="0"/>
              <a:t>= /tmp/test.sh  </a:t>
            </a:r>
            <a:r>
              <a:rPr lang="en-US" baseline="0" dirty="0" err="1"/>
              <a:t>dest</a:t>
            </a:r>
            <a:r>
              <a:rPr lang="en-US" baseline="0" dirty="0"/>
              <a:t>=/</a:t>
            </a:r>
            <a:r>
              <a:rPr lang="en-US" baseline="0" dirty="0" err="1"/>
              <a:t>tmp</a:t>
            </a:r>
            <a:r>
              <a:rPr lang="en-US" baseline="0" dirty="0"/>
              <a:t>/ </a:t>
            </a:r>
            <a:endParaRPr lang="en-US" dirty="0"/>
          </a:p>
          <a:p>
            <a:r>
              <a:rPr lang="en-US" baseline="0" dirty="0"/>
              <a:t>    </a:t>
            </a:r>
            <a:r>
              <a:rPr lang="en-US" dirty="0" err="1"/>
              <a:t>ignore_errors</a:t>
            </a:r>
            <a:r>
              <a:rPr lang="en-US" dirty="0"/>
              <a:t>: yes</a:t>
            </a:r>
          </a:p>
          <a:p>
            <a:r>
              <a:rPr lang="en-US" dirty="0"/>
              <a:t> - name: Execute</a:t>
            </a:r>
            <a:r>
              <a:rPr lang="en-US" baseline="0" dirty="0"/>
              <a:t> script files</a:t>
            </a:r>
            <a:endParaRPr lang="en-US" dirty="0"/>
          </a:p>
          <a:p>
            <a:r>
              <a:rPr lang="en-US" dirty="0"/>
              <a:t>    command:</a:t>
            </a:r>
            <a:r>
              <a:rPr lang="en-US" baseline="0" dirty="0"/>
              <a:t> </a:t>
            </a:r>
            <a:r>
              <a:rPr lang="en-US" baseline="0" dirty="0" err="1"/>
              <a:t>sh</a:t>
            </a:r>
            <a:r>
              <a:rPr lang="en-US" baseline="0" dirty="0"/>
              <a:t> test.sh</a:t>
            </a:r>
            <a:endParaRPr lang="en-US" dirty="0"/>
          </a:p>
          <a:p>
            <a:r>
              <a:rPr lang="en-US" baseline="0" dirty="0"/>
              <a:t>    </a:t>
            </a:r>
            <a:r>
              <a:rPr lang="en-US" dirty="0" err="1"/>
              <a:t>ignore_errors</a:t>
            </a:r>
            <a:r>
              <a:rPr lang="en-US" dirty="0"/>
              <a:t>: yes</a:t>
            </a:r>
          </a:p>
          <a:p>
            <a:endParaRPr lang="en-US" dirty="0"/>
          </a:p>
          <a:p>
            <a:endParaRPr lang="en-US" dirty="0"/>
          </a:p>
          <a:p>
            <a:r>
              <a:rPr lang="en-US" dirty="0"/>
              <a:t>---</a:t>
            </a:r>
          </a:p>
          <a:p>
            <a:r>
              <a:rPr lang="en-US" dirty="0"/>
              <a:t>- hosts: all</a:t>
            </a:r>
          </a:p>
          <a:p>
            <a:r>
              <a:rPr lang="en-US" dirty="0"/>
              <a:t>  become: true</a:t>
            </a:r>
          </a:p>
          <a:p>
            <a:r>
              <a:rPr lang="en-US" dirty="0"/>
              <a:t>  tasks:</a:t>
            </a:r>
          </a:p>
          <a:p>
            <a:r>
              <a:rPr lang="en-US" dirty="0"/>
              <a:t>  - name: Install</a:t>
            </a:r>
            <a:r>
              <a:rPr lang="en-US" baseline="0" dirty="0"/>
              <a:t> Tomcat package</a:t>
            </a:r>
            <a:endParaRPr lang="en-US" dirty="0"/>
          </a:p>
          <a:p>
            <a:r>
              <a:rPr lang="en-US" dirty="0"/>
              <a:t>    yum</a:t>
            </a:r>
            <a:r>
              <a:rPr lang="en-US" baseline="0" dirty="0"/>
              <a:t>: name=tomcat state=latest</a:t>
            </a:r>
          </a:p>
          <a:p>
            <a:r>
              <a:rPr lang="en-US" dirty="0"/>
              <a:t> - name: Start</a:t>
            </a:r>
            <a:r>
              <a:rPr lang="en-US" baseline="0" dirty="0"/>
              <a:t> Tomcat service</a:t>
            </a:r>
            <a:endParaRPr lang="en-US" dirty="0"/>
          </a:p>
          <a:p>
            <a:r>
              <a:rPr lang="en-US" dirty="0"/>
              <a:t>    service</a:t>
            </a:r>
            <a:r>
              <a:rPr lang="en-US" baseline="0" dirty="0"/>
              <a:t>: name=tomcat state=started</a:t>
            </a:r>
          </a:p>
          <a:p>
            <a:r>
              <a:rPr lang="en-US" dirty="0"/>
              <a:t> - name: Deploy</a:t>
            </a:r>
            <a:r>
              <a:rPr lang="en-US" baseline="0" dirty="0"/>
              <a:t> war file to Tomcat server</a:t>
            </a:r>
            <a:endParaRPr lang="en-US" dirty="0"/>
          </a:p>
          <a:p>
            <a:r>
              <a:rPr lang="en-US" dirty="0"/>
              <a:t>    copy</a:t>
            </a:r>
            <a:r>
              <a:rPr lang="en-US" baseline="0" dirty="0"/>
              <a:t>: </a:t>
            </a:r>
            <a:r>
              <a:rPr lang="en-US" baseline="0" dirty="0" err="1"/>
              <a:t>src</a:t>
            </a:r>
            <a:r>
              <a:rPr lang="en-US" baseline="0" dirty="0"/>
              <a:t>=</a:t>
            </a:r>
            <a:r>
              <a:rPr lang="en-US" baseline="0" dirty="0" err="1"/>
              <a:t>sample.war</a:t>
            </a:r>
            <a:r>
              <a:rPr lang="en-US" baseline="0" dirty="0"/>
              <a:t> </a:t>
            </a:r>
            <a:r>
              <a:rPr lang="en-US" baseline="0" dirty="0" err="1"/>
              <a:t>dest</a:t>
            </a:r>
            <a:r>
              <a:rPr lang="en-US" baseline="0" dirty="0"/>
              <a:t>=/</a:t>
            </a:r>
            <a:r>
              <a:rPr lang="en-US" baseline="0" dirty="0" err="1"/>
              <a:t>usr</a:t>
            </a:r>
            <a:r>
              <a:rPr lang="en-US" baseline="0" dirty="0"/>
              <a:t>/share/tomcat/</a:t>
            </a:r>
            <a:r>
              <a:rPr lang="en-US" baseline="0" dirty="0" err="1"/>
              <a:t>webapp</a:t>
            </a:r>
            <a:endParaRPr lang="en-US" dirty="0"/>
          </a:p>
          <a:p>
            <a:r>
              <a:rPr lang="en-US" baseline="0" dirty="0"/>
              <a:t>    </a:t>
            </a:r>
            <a:r>
              <a:rPr lang="en-US" dirty="0" err="1"/>
              <a:t>ignore_errors</a:t>
            </a:r>
            <a:r>
              <a:rPr lang="en-US" dirty="0"/>
              <a:t>: yes</a:t>
            </a:r>
          </a:p>
          <a:p>
            <a:r>
              <a:rPr lang="en-US" dirty="0"/>
              <a:t>    notify: restart tomcat</a:t>
            </a:r>
          </a:p>
          <a:p>
            <a:r>
              <a:rPr lang="en-US" dirty="0"/>
              <a:t>  handlers: </a:t>
            </a:r>
          </a:p>
          <a:p>
            <a:r>
              <a:rPr lang="en-US" dirty="0"/>
              <a:t> - name: restart tomcat</a:t>
            </a:r>
          </a:p>
          <a:p>
            <a:r>
              <a:rPr lang="en-US" baseline="0" dirty="0"/>
              <a:t>    </a:t>
            </a:r>
            <a:r>
              <a:rPr lang="en-US" dirty="0"/>
              <a:t>service</a:t>
            </a:r>
            <a:r>
              <a:rPr lang="en-US" baseline="0" dirty="0"/>
              <a:t>: name=tomcat state=restarted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r>
              <a:rPr lang="en-US" dirty="0"/>
              <a:t>---</a:t>
            </a:r>
          </a:p>
          <a:p>
            <a:r>
              <a:rPr lang="en-US" dirty="0"/>
              <a:t>- hosts: all</a:t>
            </a:r>
          </a:p>
          <a:p>
            <a:r>
              <a:rPr lang="en-US" dirty="0"/>
              <a:t>  become: true</a:t>
            </a:r>
          </a:p>
          <a:p>
            <a:r>
              <a:rPr lang="en-US" dirty="0"/>
              <a:t>  </a:t>
            </a:r>
            <a:r>
              <a:rPr lang="en-US" dirty="0" err="1"/>
              <a:t>become_user</a:t>
            </a:r>
            <a:r>
              <a:rPr lang="en-US" dirty="0"/>
              <a:t>: root</a:t>
            </a:r>
          </a:p>
          <a:p>
            <a:r>
              <a:rPr lang="en-US" dirty="0"/>
              <a:t>  </a:t>
            </a:r>
            <a:r>
              <a:rPr lang="en-US" dirty="0" err="1"/>
              <a:t>vars</a:t>
            </a:r>
            <a:r>
              <a:rPr lang="en-US" dirty="0"/>
              <a:t>:</a:t>
            </a:r>
          </a:p>
          <a:p>
            <a:r>
              <a:rPr lang="en-US" dirty="0"/>
              <a:t>     </a:t>
            </a:r>
            <a:r>
              <a:rPr lang="en-US" dirty="0" err="1"/>
              <a:t>src_path</a:t>
            </a:r>
            <a:r>
              <a:rPr lang="en-US" dirty="0"/>
              <a:t>: /</a:t>
            </a:r>
            <a:r>
              <a:rPr lang="en-US" dirty="0" err="1"/>
              <a:t>etc</a:t>
            </a:r>
            <a:r>
              <a:rPr lang="en-US" dirty="0"/>
              <a:t>/</a:t>
            </a:r>
            <a:r>
              <a:rPr lang="en-US" dirty="0" err="1"/>
              <a:t>ansible</a:t>
            </a:r>
            <a:endParaRPr lang="en-US" dirty="0"/>
          </a:p>
          <a:p>
            <a:r>
              <a:rPr lang="en-US" dirty="0"/>
              <a:t>     </a:t>
            </a:r>
            <a:r>
              <a:rPr lang="en-US" dirty="0" err="1"/>
              <a:t>dest_path</a:t>
            </a:r>
            <a:r>
              <a:rPr lang="en-US" dirty="0"/>
              <a:t>: /</a:t>
            </a:r>
            <a:r>
              <a:rPr lang="en-US" dirty="0" err="1"/>
              <a:t>var</a:t>
            </a:r>
            <a:r>
              <a:rPr lang="en-US" dirty="0"/>
              <a:t>/www/html</a:t>
            </a:r>
          </a:p>
          <a:p>
            <a:r>
              <a:rPr lang="en-US" dirty="0"/>
              <a:t>  tasks:</a:t>
            </a:r>
          </a:p>
          <a:p>
            <a:r>
              <a:rPr lang="en-US" dirty="0"/>
              <a:t>  - name: Install</a:t>
            </a:r>
            <a:r>
              <a:rPr lang="en-US" baseline="0" dirty="0"/>
              <a:t> </a:t>
            </a:r>
            <a:r>
              <a:rPr lang="en-US" baseline="0" dirty="0" err="1"/>
              <a:t>httpd</a:t>
            </a:r>
            <a:r>
              <a:rPr lang="en-US" baseline="0" dirty="0"/>
              <a:t> package</a:t>
            </a:r>
            <a:endParaRPr lang="en-US" dirty="0"/>
          </a:p>
          <a:p>
            <a:r>
              <a:rPr lang="en-US" dirty="0"/>
              <a:t>    yum</a:t>
            </a:r>
            <a:r>
              <a:rPr lang="en-US" baseline="0" dirty="0"/>
              <a:t>: name=</a:t>
            </a:r>
            <a:r>
              <a:rPr lang="en-US" baseline="0" dirty="0" err="1"/>
              <a:t>httpd</a:t>
            </a:r>
            <a:r>
              <a:rPr lang="en-US" baseline="0" dirty="0"/>
              <a:t> state=present</a:t>
            </a:r>
          </a:p>
          <a:p>
            <a:r>
              <a:rPr lang="en-US" dirty="0"/>
              <a:t> - name: start</a:t>
            </a:r>
            <a:r>
              <a:rPr lang="en-US" baseline="0" dirty="0"/>
              <a:t> </a:t>
            </a:r>
            <a:r>
              <a:rPr lang="en-US" baseline="0" dirty="0" err="1"/>
              <a:t>httpd</a:t>
            </a:r>
            <a:r>
              <a:rPr lang="en-US" baseline="0" dirty="0"/>
              <a:t> service</a:t>
            </a:r>
            <a:endParaRPr lang="en-US" dirty="0"/>
          </a:p>
          <a:p>
            <a:r>
              <a:rPr lang="en-US" dirty="0"/>
              <a:t>    service</a:t>
            </a:r>
            <a:r>
              <a:rPr lang="en-US" baseline="0" dirty="0"/>
              <a:t>: name=</a:t>
            </a:r>
            <a:r>
              <a:rPr lang="en-US" baseline="0" dirty="0" err="1"/>
              <a:t>httpd</a:t>
            </a:r>
            <a:r>
              <a:rPr lang="en-US" baseline="0" dirty="0"/>
              <a:t> state=started</a:t>
            </a:r>
          </a:p>
          <a:p>
            <a:r>
              <a:rPr lang="en-US" dirty="0"/>
              <a:t> - name: Deploy</a:t>
            </a:r>
            <a:r>
              <a:rPr lang="en-US" baseline="0" dirty="0"/>
              <a:t> war file to Tomcat server</a:t>
            </a:r>
            <a:endParaRPr lang="en-US" dirty="0"/>
          </a:p>
          <a:p>
            <a:r>
              <a:rPr lang="en-US" dirty="0"/>
              <a:t>    copy</a:t>
            </a:r>
            <a:r>
              <a:rPr lang="en-US" baseline="0" dirty="0"/>
              <a:t>: </a:t>
            </a:r>
            <a:r>
              <a:rPr lang="en-US" baseline="0" dirty="0" err="1"/>
              <a:t>src</a:t>
            </a:r>
            <a:r>
              <a:rPr lang="en-US" baseline="0" dirty="0"/>
              <a:t>={{</a:t>
            </a:r>
            <a:r>
              <a:rPr lang="en-US" baseline="0" dirty="0" err="1"/>
              <a:t>src_path</a:t>
            </a:r>
            <a:r>
              <a:rPr lang="en-US" baseline="0" dirty="0"/>
              <a:t>}}/index.html </a:t>
            </a:r>
            <a:r>
              <a:rPr lang="en-US" baseline="0" dirty="0" err="1"/>
              <a:t>dest</a:t>
            </a:r>
            <a:r>
              <a:rPr lang="en-US" baseline="0" dirty="0"/>
              <a:t>={{</a:t>
            </a:r>
            <a:r>
              <a:rPr lang="en-US" baseline="0" dirty="0" err="1"/>
              <a:t>dest_path</a:t>
            </a:r>
            <a:r>
              <a:rPr lang="en-US" baseline="0" dirty="0"/>
              <a:t>}}</a:t>
            </a:r>
            <a:endParaRPr lang="en-US" dirty="0"/>
          </a:p>
          <a:p>
            <a:r>
              <a:rPr lang="en-US" baseline="0" dirty="0"/>
              <a:t>    </a:t>
            </a:r>
            <a:r>
              <a:rPr lang="en-US" dirty="0" err="1"/>
              <a:t>ignore_errors</a:t>
            </a:r>
            <a:r>
              <a:rPr lang="en-US" dirty="0"/>
              <a:t>: yes</a:t>
            </a:r>
          </a:p>
          <a:p>
            <a:r>
              <a:rPr lang="en-US" dirty="0"/>
              <a:t>    notify: restart </a:t>
            </a:r>
            <a:r>
              <a:rPr lang="en-US" dirty="0" err="1"/>
              <a:t>httpd</a:t>
            </a:r>
            <a:endParaRPr lang="en-US" dirty="0"/>
          </a:p>
          <a:p>
            <a:r>
              <a:rPr lang="en-US" dirty="0"/>
              <a:t>  handlers: </a:t>
            </a:r>
          </a:p>
          <a:p>
            <a:r>
              <a:rPr lang="en-US" dirty="0"/>
              <a:t> - name: restart </a:t>
            </a:r>
            <a:r>
              <a:rPr lang="en-US" dirty="0" err="1"/>
              <a:t>httpd</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service</a:t>
            </a:r>
            <a:r>
              <a:rPr lang="en-US" baseline="0" dirty="0"/>
              <a:t>: name=tomcat state=restarted</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F2C5D2A0-A42D-4FF9-A970-419ACDEFDAF8}" type="slidenum">
              <a:rPr lang="en-US" smtClean="0"/>
              <a:t>16</a:t>
            </a:fld>
            <a:endParaRPr lang="en-US"/>
          </a:p>
        </p:txBody>
      </p:sp>
    </p:spTree>
    <p:extLst>
      <p:ext uri="{BB962C8B-B14F-4D97-AF65-F5344CB8AC3E}">
        <p14:creationId xmlns:p14="http://schemas.microsoft.com/office/powerpoint/2010/main" val="29846509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Roles are instant rules available on </a:t>
            </a:r>
            <a:r>
              <a:rPr lang="en-US" dirty="0" err="1"/>
              <a:t>Ansible</a:t>
            </a:r>
            <a:r>
              <a:rPr lang="en-US" dirty="0"/>
              <a:t> galaxy .</a:t>
            </a:r>
          </a:p>
          <a:p>
            <a:endParaRPr lang="en-US" dirty="0"/>
          </a:p>
          <a:p>
            <a:r>
              <a:rPr lang="en-US" dirty="0"/>
              <a:t>Playbooks can be transformed into roles which are more effective and reusable.</a:t>
            </a:r>
          </a:p>
          <a:p>
            <a:r>
              <a:rPr lang="en-US" baseline="0" dirty="0"/>
              <a:t>  </a:t>
            </a:r>
            <a:r>
              <a:rPr lang="en-US" baseline="0" dirty="0" err="1"/>
              <a:t>mkdir</a:t>
            </a:r>
            <a:r>
              <a:rPr lang="en-US" baseline="0" dirty="0"/>
              <a:t> files handlers meta tasks </a:t>
            </a:r>
            <a:r>
              <a:rPr lang="en-US" baseline="0" dirty="0" err="1"/>
              <a:t>vars</a:t>
            </a:r>
            <a:endParaRPr lang="en-US" baseline="0" dirty="0"/>
          </a:p>
          <a:p>
            <a:endParaRPr lang="en-US" baseline="0" dirty="0"/>
          </a:p>
          <a:p>
            <a:endParaRPr lang="en-US" baseline="0" dirty="0"/>
          </a:p>
          <a:p>
            <a:endParaRPr lang="en-US" baseline="0" dirty="0"/>
          </a:p>
          <a:p>
            <a:r>
              <a:rPr lang="en-US" baseline="0" dirty="0"/>
              <a:t>  </a:t>
            </a:r>
            <a:r>
              <a:rPr lang="en-US" baseline="0" dirty="0" err="1"/>
              <a:t>sudo</a:t>
            </a:r>
            <a:r>
              <a:rPr lang="en-US" baseline="0" dirty="0"/>
              <a:t> </a:t>
            </a:r>
            <a:r>
              <a:rPr lang="en-US" baseline="0" dirty="0" err="1"/>
              <a:t>ansible</a:t>
            </a:r>
            <a:r>
              <a:rPr lang="en-US" baseline="0" dirty="0"/>
              <a:t>-galaxy install --roles-path /</a:t>
            </a:r>
            <a:r>
              <a:rPr lang="en-US" baseline="0" dirty="0" err="1"/>
              <a:t>etc</a:t>
            </a:r>
            <a:r>
              <a:rPr lang="en-US" baseline="0" dirty="0"/>
              <a:t>/</a:t>
            </a:r>
            <a:r>
              <a:rPr lang="en-US" baseline="0" dirty="0" err="1"/>
              <a:t>ansible</a:t>
            </a:r>
            <a:r>
              <a:rPr lang="en-US" baseline="0" dirty="0"/>
              <a:t>/roles </a:t>
            </a:r>
            <a:r>
              <a:rPr lang="en-US" baseline="0" dirty="0" err="1"/>
              <a:t>geerlingguy</a:t>
            </a:r>
            <a:r>
              <a:rPr lang="en-US" baseline="0" dirty="0"/>
              <a:t> </a:t>
            </a:r>
            <a:endParaRPr lang="en-US" dirty="0"/>
          </a:p>
        </p:txBody>
      </p:sp>
      <p:sp>
        <p:nvSpPr>
          <p:cNvPr id="4" name="Slide Number Placeholder 3"/>
          <p:cNvSpPr>
            <a:spLocks noGrp="1"/>
          </p:cNvSpPr>
          <p:nvPr>
            <p:ph type="sldNum" sz="quarter" idx="10"/>
          </p:nvPr>
        </p:nvSpPr>
        <p:spPr/>
        <p:txBody>
          <a:bodyPr/>
          <a:lstStyle/>
          <a:p>
            <a:fld id="{F2C5D2A0-A42D-4FF9-A970-419ACDEFDAF8}" type="slidenum">
              <a:rPr lang="en-US" smtClean="0"/>
              <a:t>17</a:t>
            </a:fld>
            <a:endParaRPr lang="en-US"/>
          </a:p>
        </p:txBody>
      </p:sp>
    </p:spTree>
    <p:extLst>
      <p:ext uri="{BB962C8B-B14F-4D97-AF65-F5344CB8AC3E}">
        <p14:creationId xmlns:p14="http://schemas.microsoft.com/office/powerpoint/2010/main" val="40467304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yum install python python-pip –y </a:t>
            </a:r>
          </a:p>
          <a:p>
            <a:r>
              <a:rPr lang="en-US" dirty="0"/>
              <a:t> pip install </a:t>
            </a:r>
            <a:r>
              <a:rPr lang="en-US" dirty="0" err="1"/>
              <a:t>ansible</a:t>
            </a:r>
            <a:r>
              <a:rPr lang="en-US" dirty="0"/>
              <a:t>  or </a:t>
            </a:r>
            <a:r>
              <a:rPr lang="en-US" sz="1200" b="0" i="0" kern="1200" dirty="0" err="1">
                <a:solidFill>
                  <a:schemeClr val="tx1"/>
                </a:solidFill>
                <a:effectLst/>
                <a:latin typeface="+mn-lt"/>
                <a:ea typeface="+mn-ea"/>
                <a:cs typeface="+mn-cs"/>
              </a:rPr>
              <a:t>sudo</a:t>
            </a:r>
            <a:r>
              <a:rPr lang="en-US" sz="1200" b="0" i="0" kern="1200" dirty="0">
                <a:solidFill>
                  <a:schemeClr val="tx1"/>
                </a:solidFill>
                <a:effectLst/>
                <a:latin typeface="+mn-lt"/>
                <a:ea typeface="+mn-ea"/>
                <a:cs typeface="+mn-cs"/>
              </a:rPr>
              <a:t> amazon-</a:t>
            </a:r>
            <a:r>
              <a:rPr lang="en-US" sz="1200" b="0" i="0" kern="1200" dirty="0" err="1">
                <a:solidFill>
                  <a:schemeClr val="tx1"/>
                </a:solidFill>
                <a:effectLst/>
                <a:latin typeface="+mn-lt"/>
                <a:ea typeface="+mn-ea"/>
                <a:cs typeface="+mn-cs"/>
              </a:rPr>
              <a:t>linux</a:t>
            </a:r>
            <a:r>
              <a:rPr lang="en-US" sz="1200" b="0" i="0" kern="1200" dirty="0">
                <a:solidFill>
                  <a:schemeClr val="tx1"/>
                </a:solidFill>
                <a:effectLst/>
                <a:latin typeface="+mn-lt"/>
                <a:ea typeface="+mn-ea"/>
                <a:cs typeface="+mn-cs"/>
              </a:rPr>
              <a:t>-extras install ansible2</a:t>
            </a:r>
            <a:endParaRPr lang="en-US" dirty="0"/>
          </a:p>
          <a:p>
            <a:r>
              <a:rPr lang="en-US" dirty="0"/>
              <a:t> </a:t>
            </a:r>
            <a:r>
              <a:rPr lang="en-US" dirty="0" err="1"/>
              <a:t>ansible</a:t>
            </a:r>
            <a:r>
              <a:rPr lang="en-US" dirty="0"/>
              <a:t> --version</a:t>
            </a:r>
          </a:p>
          <a:p>
            <a:r>
              <a:rPr lang="en-US" dirty="0"/>
              <a:t> python --version</a:t>
            </a:r>
          </a:p>
          <a:p>
            <a:r>
              <a:rPr lang="en-US" dirty="0"/>
              <a:t> </a:t>
            </a:r>
            <a:r>
              <a:rPr lang="en-US" dirty="0" err="1"/>
              <a:t>mkdir</a:t>
            </a:r>
            <a:r>
              <a:rPr lang="en-US" dirty="0"/>
              <a:t> /</a:t>
            </a:r>
            <a:r>
              <a:rPr lang="en-US" dirty="0" err="1"/>
              <a:t>etc</a:t>
            </a:r>
            <a:r>
              <a:rPr lang="en-US" dirty="0"/>
              <a:t>/</a:t>
            </a:r>
            <a:r>
              <a:rPr lang="en-US" dirty="0" err="1"/>
              <a:t>ansible</a:t>
            </a:r>
            <a:endParaRPr lang="en-US" dirty="0"/>
          </a:p>
          <a:p>
            <a:r>
              <a:rPr lang="en-US" dirty="0"/>
              <a:t> </a:t>
            </a:r>
            <a:r>
              <a:rPr lang="en-US" dirty="0" err="1"/>
              <a:t>useradd</a:t>
            </a:r>
            <a:r>
              <a:rPr lang="en-US" dirty="0"/>
              <a:t> </a:t>
            </a:r>
            <a:r>
              <a:rPr lang="en-US" dirty="0" err="1"/>
              <a:t>ansadmin</a:t>
            </a:r>
            <a:endParaRPr lang="en-US" dirty="0"/>
          </a:p>
          <a:p>
            <a:r>
              <a:rPr lang="en-US" dirty="0"/>
              <a:t> </a:t>
            </a:r>
            <a:r>
              <a:rPr lang="en-US" dirty="0" err="1"/>
              <a:t>passwd</a:t>
            </a:r>
            <a:r>
              <a:rPr lang="en-US" dirty="0"/>
              <a:t> </a:t>
            </a:r>
            <a:r>
              <a:rPr lang="en-US" dirty="0" err="1"/>
              <a:t>ansadmin</a:t>
            </a:r>
            <a:endParaRPr lang="en-US" dirty="0"/>
          </a:p>
          <a:p>
            <a:r>
              <a:rPr lang="en-US" dirty="0"/>
              <a:t> </a:t>
            </a:r>
            <a:r>
              <a:rPr lang="en-US" dirty="0" err="1"/>
              <a:t>visudo</a:t>
            </a:r>
            <a:r>
              <a:rPr lang="en-US" dirty="0"/>
              <a:t> </a:t>
            </a:r>
          </a:p>
          <a:p>
            <a:r>
              <a:rPr lang="en-US" dirty="0"/>
              <a:t> shift + G  -- &gt; end of file</a:t>
            </a:r>
          </a:p>
          <a:p>
            <a:r>
              <a:rPr lang="en-US" dirty="0"/>
              <a:t> </a:t>
            </a:r>
            <a:r>
              <a:rPr lang="en-US" dirty="0" err="1"/>
              <a:t>ansadmin</a:t>
            </a:r>
            <a:r>
              <a:rPr lang="en-US" baseline="0" dirty="0"/>
              <a:t>    ALL(ALL)    NOPASSWD: ALL -- &gt; Will not always ask for password now </a:t>
            </a:r>
          </a:p>
          <a:p>
            <a:r>
              <a:rPr lang="en-US" baseline="0" dirty="0"/>
              <a:t> install </a:t>
            </a:r>
            <a:r>
              <a:rPr lang="en-US" baseline="0" dirty="0" err="1"/>
              <a:t>docker</a:t>
            </a:r>
            <a:r>
              <a:rPr lang="en-US" baseline="0" dirty="0"/>
              <a:t> here in this machine too -- &gt; yum install </a:t>
            </a:r>
            <a:r>
              <a:rPr lang="en-US" baseline="0" dirty="0" err="1"/>
              <a:t>docker</a:t>
            </a:r>
            <a:r>
              <a:rPr lang="en-US" baseline="0" dirty="0"/>
              <a:t> </a:t>
            </a:r>
          </a:p>
          <a:p>
            <a:r>
              <a:rPr lang="en-US" baseline="0" dirty="0"/>
              <a:t> service </a:t>
            </a:r>
            <a:r>
              <a:rPr lang="en-US" baseline="0" dirty="0" err="1"/>
              <a:t>docker</a:t>
            </a:r>
            <a:r>
              <a:rPr lang="en-US" baseline="0" dirty="0"/>
              <a:t> start </a:t>
            </a:r>
          </a:p>
          <a:p>
            <a:r>
              <a:rPr lang="en-US" baseline="0" dirty="0"/>
              <a:t> add </a:t>
            </a:r>
            <a:r>
              <a:rPr lang="en-US" baseline="0" dirty="0" err="1"/>
              <a:t>ansadmin</a:t>
            </a:r>
            <a:r>
              <a:rPr lang="en-US" baseline="0" dirty="0"/>
              <a:t> to Docker group -- &gt; </a:t>
            </a:r>
            <a:r>
              <a:rPr lang="en-US" baseline="0" dirty="0" err="1"/>
              <a:t>usermod</a:t>
            </a:r>
            <a:r>
              <a:rPr lang="en-US" baseline="0" dirty="0"/>
              <a:t> –</a:t>
            </a:r>
            <a:r>
              <a:rPr lang="en-US" baseline="0" dirty="0" err="1"/>
              <a:t>aG</a:t>
            </a:r>
            <a:r>
              <a:rPr lang="en-US" baseline="0" dirty="0"/>
              <a:t> </a:t>
            </a:r>
            <a:r>
              <a:rPr lang="en-US" baseline="0" dirty="0" err="1"/>
              <a:t>docker</a:t>
            </a:r>
            <a:r>
              <a:rPr lang="en-US" baseline="0" dirty="0"/>
              <a:t> </a:t>
            </a:r>
            <a:r>
              <a:rPr lang="en-US" baseline="0" dirty="0" err="1"/>
              <a:t>ansadmin</a:t>
            </a:r>
            <a:r>
              <a:rPr lang="en-US" baseline="0" dirty="0"/>
              <a:t> </a:t>
            </a:r>
          </a:p>
          <a:p>
            <a:r>
              <a:rPr lang="en-US" baseline="0" dirty="0"/>
              <a:t> vi /</a:t>
            </a:r>
            <a:r>
              <a:rPr lang="en-US" baseline="0" dirty="0" err="1"/>
              <a:t>etc</a:t>
            </a:r>
            <a:r>
              <a:rPr lang="en-US" baseline="0" dirty="0"/>
              <a:t>/</a:t>
            </a:r>
            <a:r>
              <a:rPr lang="en-US" baseline="0" dirty="0" err="1"/>
              <a:t>ssh</a:t>
            </a:r>
            <a:r>
              <a:rPr lang="en-US" baseline="0" dirty="0"/>
              <a:t>/</a:t>
            </a:r>
            <a:r>
              <a:rPr lang="en-US" baseline="0" dirty="0" err="1"/>
              <a:t>sshd_config</a:t>
            </a:r>
            <a:r>
              <a:rPr lang="en-US" baseline="0" dirty="0"/>
              <a:t>   -- &gt; password authentication yes -- &gt; service </a:t>
            </a:r>
            <a:r>
              <a:rPr lang="en-US" baseline="0" dirty="0" err="1"/>
              <a:t>sshd</a:t>
            </a:r>
            <a:r>
              <a:rPr lang="en-US" baseline="0" dirty="0"/>
              <a:t> reload </a:t>
            </a:r>
          </a:p>
          <a:p>
            <a:r>
              <a:rPr lang="en-US" baseline="0" dirty="0"/>
              <a:t> </a:t>
            </a:r>
          </a:p>
          <a:p>
            <a:r>
              <a:rPr lang="en-US" baseline="0" dirty="0"/>
              <a:t>  </a:t>
            </a:r>
            <a:r>
              <a:rPr lang="en-US" baseline="0" dirty="0" err="1"/>
              <a:t>su</a:t>
            </a:r>
            <a:r>
              <a:rPr lang="en-US" baseline="0" dirty="0"/>
              <a:t> </a:t>
            </a:r>
            <a:r>
              <a:rPr lang="en-US" baseline="0" dirty="0" err="1"/>
              <a:t>ansadmin</a:t>
            </a:r>
            <a:r>
              <a:rPr lang="en-US" baseline="0" dirty="0"/>
              <a:t> -- &gt; ssh-</a:t>
            </a:r>
            <a:r>
              <a:rPr lang="en-US" baseline="0" dirty="0" err="1"/>
              <a:t>keygen</a:t>
            </a:r>
            <a:r>
              <a:rPr lang="en-US" baseline="0" dirty="0"/>
              <a:t>  </a:t>
            </a:r>
            <a:r>
              <a:rPr lang="en-US" baseline="0" dirty="0">
                <a:sym typeface="Wingdings" panose="05000000000000000000" pitchFamily="2" charset="2"/>
              </a:rPr>
              <a:t>-- &gt;  ssh-copy-id </a:t>
            </a:r>
            <a:r>
              <a:rPr lang="en-US" baseline="0" dirty="0" err="1">
                <a:sym typeface="Wingdings" panose="05000000000000000000" pitchFamily="2" charset="2"/>
              </a:rPr>
              <a:t>ansadmin</a:t>
            </a:r>
            <a:r>
              <a:rPr lang="en-US" baseline="0" dirty="0">
                <a:sym typeface="Wingdings" panose="05000000000000000000" pitchFamily="2" charset="2"/>
              </a:rPr>
              <a:t>@&lt;</a:t>
            </a:r>
            <a:r>
              <a:rPr lang="en-US" baseline="0" dirty="0" err="1">
                <a:sym typeface="Wingdings" panose="05000000000000000000" pitchFamily="2" charset="2"/>
              </a:rPr>
              <a:t>pvt-ip</a:t>
            </a:r>
            <a:r>
              <a:rPr lang="en-US" baseline="0" dirty="0">
                <a:sym typeface="Wingdings" panose="05000000000000000000" pitchFamily="2" charset="2"/>
              </a:rPr>
              <a:t> of </a:t>
            </a:r>
            <a:r>
              <a:rPr lang="en-US" baseline="0" dirty="0" err="1">
                <a:sym typeface="Wingdings" panose="05000000000000000000" pitchFamily="2" charset="2"/>
              </a:rPr>
              <a:t>docker</a:t>
            </a:r>
            <a:r>
              <a:rPr lang="en-US" baseline="0" dirty="0">
                <a:sym typeface="Wingdings" panose="05000000000000000000" pitchFamily="2" charset="2"/>
              </a:rPr>
              <a:t> machine&gt; and  ssh-copy-id  localhost-- check ssh </a:t>
            </a:r>
            <a:r>
              <a:rPr lang="en-US" baseline="0" dirty="0" err="1">
                <a:sym typeface="Wingdings" panose="05000000000000000000" pitchFamily="2" charset="2"/>
              </a:rPr>
              <a:t>ansadmin</a:t>
            </a:r>
            <a:r>
              <a:rPr lang="en-US" baseline="0" dirty="0">
                <a:sym typeface="Wingdings" panose="05000000000000000000" pitchFamily="2" charset="2"/>
              </a:rPr>
              <a:t>@&lt;</a:t>
            </a:r>
            <a:r>
              <a:rPr lang="en-US" baseline="0" dirty="0" err="1">
                <a:sym typeface="Wingdings" panose="05000000000000000000" pitchFamily="2" charset="2"/>
              </a:rPr>
              <a:t>pvt-ip</a:t>
            </a:r>
            <a:r>
              <a:rPr lang="en-US" baseline="0" dirty="0">
                <a:sym typeface="Wingdings" panose="05000000000000000000" pitchFamily="2" charset="2"/>
              </a:rPr>
              <a:t> of </a:t>
            </a:r>
            <a:r>
              <a:rPr lang="en-US" baseline="0" dirty="0" err="1">
                <a:sym typeface="Wingdings" panose="05000000000000000000" pitchFamily="2" charset="2"/>
              </a:rPr>
              <a:t>docker</a:t>
            </a:r>
            <a:r>
              <a:rPr lang="en-US" baseline="0" dirty="0">
                <a:sym typeface="Wingdings" panose="05000000000000000000" pitchFamily="2" charset="2"/>
              </a:rPr>
              <a:t> machine&gt; -- exit </a:t>
            </a:r>
          </a:p>
          <a:p>
            <a:r>
              <a:rPr lang="en-US" baseline="0" dirty="0">
                <a:sym typeface="Wingdings" panose="05000000000000000000" pitchFamily="2" charset="2"/>
              </a:rPr>
              <a:t>  now as </a:t>
            </a:r>
            <a:r>
              <a:rPr lang="en-US" baseline="0" dirty="0" err="1">
                <a:sym typeface="Wingdings" panose="05000000000000000000" pitchFamily="2" charset="2"/>
              </a:rPr>
              <a:t>ansadmin</a:t>
            </a:r>
            <a:r>
              <a:rPr lang="en-US" baseline="0" dirty="0">
                <a:sym typeface="Wingdings" panose="05000000000000000000" pitchFamily="2" charset="2"/>
              </a:rPr>
              <a:t> only -- &gt;  cd /</a:t>
            </a:r>
            <a:r>
              <a:rPr lang="en-US" baseline="0" dirty="0" err="1">
                <a:sym typeface="Wingdings" panose="05000000000000000000" pitchFamily="2" charset="2"/>
              </a:rPr>
              <a:t>etc</a:t>
            </a:r>
            <a:r>
              <a:rPr lang="en-US" baseline="0" dirty="0">
                <a:sym typeface="Wingdings" panose="05000000000000000000" pitchFamily="2" charset="2"/>
              </a:rPr>
              <a:t>/</a:t>
            </a:r>
            <a:r>
              <a:rPr lang="en-US" baseline="0" dirty="0" err="1">
                <a:sym typeface="Wingdings" panose="05000000000000000000" pitchFamily="2" charset="2"/>
              </a:rPr>
              <a:t>ansible</a:t>
            </a:r>
            <a:r>
              <a:rPr lang="en-US" baseline="0" dirty="0">
                <a:sym typeface="Wingdings" panose="05000000000000000000" pitchFamily="2" charset="2"/>
              </a:rPr>
              <a:t> -- &gt; </a:t>
            </a:r>
            <a:r>
              <a:rPr lang="en-US" baseline="0" dirty="0" err="1">
                <a:sym typeface="Wingdings" panose="05000000000000000000" pitchFamily="2" charset="2"/>
              </a:rPr>
              <a:t>sudo</a:t>
            </a:r>
            <a:r>
              <a:rPr lang="en-US" baseline="0" dirty="0">
                <a:sym typeface="Wingdings" panose="05000000000000000000" pitchFamily="2" charset="2"/>
              </a:rPr>
              <a:t> vi  hosts -- &gt; add </a:t>
            </a:r>
            <a:r>
              <a:rPr lang="en-US" baseline="0" dirty="0" err="1">
                <a:sym typeface="Wingdings" panose="05000000000000000000" pitchFamily="2" charset="2"/>
              </a:rPr>
              <a:t>pvt</a:t>
            </a:r>
            <a:r>
              <a:rPr lang="en-US" baseline="0" dirty="0">
                <a:sym typeface="Wingdings" panose="05000000000000000000" pitchFamily="2" charset="2"/>
              </a:rPr>
              <a:t> </a:t>
            </a:r>
            <a:r>
              <a:rPr lang="en-US" baseline="0" dirty="0" err="1">
                <a:sym typeface="Wingdings" panose="05000000000000000000" pitchFamily="2" charset="2"/>
              </a:rPr>
              <a:t>ip</a:t>
            </a:r>
            <a:r>
              <a:rPr lang="en-US" baseline="0" dirty="0">
                <a:sym typeface="Wingdings" panose="05000000000000000000" pitchFamily="2" charset="2"/>
              </a:rPr>
              <a:t> of </a:t>
            </a:r>
            <a:r>
              <a:rPr lang="en-US" baseline="0" dirty="0" err="1">
                <a:sym typeface="Wingdings" panose="05000000000000000000" pitchFamily="2" charset="2"/>
              </a:rPr>
              <a:t>docker</a:t>
            </a:r>
            <a:r>
              <a:rPr lang="en-US" baseline="0" dirty="0">
                <a:sym typeface="Wingdings" panose="05000000000000000000" pitchFamily="2" charset="2"/>
              </a:rPr>
              <a:t> and local host  </a:t>
            </a:r>
          </a:p>
          <a:p>
            <a:r>
              <a:rPr lang="en-US" baseline="0" dirty="0">
                <a:sym typeface="Wingdings" panose="05000000000000000000" pitchFamily="2" charset="2"/>
              </a:rPr>
              <a:t>  check == &gt; </a:t>
            </a:r>
            <a:r>
              <a:rPr lang="en-US" baseline="0" dirty="0" err="1">
                <a:sym typeface="Wingdings" panose="05000000000000000000" pitchFamily="2" charset="2"/>
              </a:rPr>
              <a:t>ansible</a:t>
            </a:r>
            <a:r>
              <a:rPr lang="en-US" baseline="0" dirty="0">
                <a:sym typeface="Wingdings" panose="05000000000000000000" pitchFamily="2" charset="2"/>
              </a:rPr>
              <a:t> –m ping </a:t>
            </a:r>
            <a:endParaRPr lang="en-US" baseline="0" dirty="0"/>
          </a:p>
          <a:p>
            <a:endParaRPr lang="en-US" baseline="0" dirty="0"/>
          </a:p>
          <a:p>
            <a:endParaRPr lang="en-US" baseline="0" dirty="0"/>
          </a:p>
          <a:p>
            <a:r>
              <a:rPr lang="en-US" baseline="0" dirty="0"/>
              <a:t>Same set of activity must be done on </a:t>
            </a:r>
            <a:r>
              <a:rPr lang="en-US" baseline="0" dirty="0" err="1"/>
              <a:t>docker</a:t>
            </a:r>
            <a:r>
              <a:rPr lang="en-US" baseline="0" dirty="0"/>
              <a:t> machine – starting from creating </a:t>
            </a:r>
            <a:r>
              <a:rPr lang="en-US" baseline="0" dirty="0" err="1"/>
              <a:t>ansadmin</a:t>
            </a:r>
            <a:r>
              <a:rPr lang="en-US" baseline="0" dirty="0"/>
              <a:t> user </a:t>
            </a:r>
          </a:p>
          <a:p>
            <a:r>
              <a:rPr lang="en-US" baseline="0" dirty="0"/>
              <a:t> </a:t>
            </a:r>
            <a:endParaRPr lang="en-US" dirty="0"/>
          </a:p>
          <a:p>
            <a:endParaRPr lang="en-US" dirty="0"/>
          </a:p>
        </p:txBody>
      </p:sp>
      <p:sp>
        <p:nvSpPr>
          <p:cNvPr id="4" name="Slide Number Placeholder 3"/>
          <p:cNvSpPr>
            <a:spLocks noGrp="1"/>
          </p:cNvSpPr>
          <p:nvPr>
            <p:ph type="sldNum" sz="quarter" idx="10"/>
          </p:nvPr>
        </p:nvSpPr>
        <p:spPr/>
        <p:txBody>
          <a:bodyPr/>
          <a:lstStyle/>
          <a:p>
            <a:fld id="{F2C5D2A0-A42D-4FF9-A970-419ACDEFDAF8}" type="slidenum">
              <a:rPr lang="en-US" smtClean="0"/>
              <a:t>18</a:t>
            </a:fld>
            <a:endParaRPr lang="en-US"/>
          </a:p>
        </p:txBody>
      </p:sp>
    </p:spTree>
    <p:extLst>
      <p:ext uri="{BB962C8B-B14F-4D97-AF65-F5344CB8AC3E}">
        <p14:creationId xmlns:p14="http://schemas.microsoft.com/office/powerpoint/2010/main" val="23923565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Integration of</a:t>
            </a:r>
            <a:r>
              <a:rPr lang="en-US" baseline="0" dirty="0"/>
              <a:t> </a:t>
            </a:r>
            <a:r>
              <a:rPr lang="en-US" baseline="0" dirty="0" err="1"/>
              <a:t>Ansible</a:t>
            </a:r>
            <a:r>
              <a:rPr lang="en-US" baseline="0" dirty="0"/>
              <a:t> with Jenkins :</a:t>
            </a:r>
          </a:p>
          <a:p>
            <a:r>
              <a:rPr lang="en-US" baseline="0" dirty="0"/>
              <a:t>---------------------------------------</a:t>
            </a:r>
          </a:p>
          <a:p>
            <a:r>
              <a:rPr lang="en-US" baseline="0" dirty="0"/>
              <a:t> Manage Jenkins -- &gt; configure System -- &gt; Publish over SSH  -- &gt; Add same like </a:t>
            </a:r>
            <a:r>
              <a:rPr lang="en-US" baseline="0" dirty="0" err="1"/>
              <a:t>docker</a:t>
            </a:r>
            <a:r>
              <a:rPr lang="en-US" baseline="0" dirty="0"/>
              <a:t> machine</a:t>
            </a:r>
          </a:p>
          <a:p>
            <a:endParaRPr lang="en-US" baseline="0" dirty="0"/>
          </a:p>
          <a:p>
            <a:r>
              <a:rPr lang="en-US" baseline="0" dirty="0"/>
              <a:t> In </a:t>
            </a:r>
            <a:r>
              <a:rPr lang="en-US" baseline="0" dirty="0" err="1"/>
              <a:t>ansible</a:t>
            </a:r>
            <a:r>
              <a:rPr lang="en-US" baseline="0" dirty="0"/>
              <a:t> putty as </a:t>
            </a:r>
            <a:r>
              <a:rPr lang="en-US" baseline="0" dirty="0" err="1"/>
              <a:t>ansadmin</a:t>
            </a:r>
            <a:r>
              <a:rPr lang="en-US" baseline="0" dirty="0"/>
              <a:t> :</a:t>
            </a:r>
          </a:p>
          <a:p>
            <a:r>
              <a:rPr lang="en-US" baseline="0" dirty="0"/>
              <a:t> ------------------</a:t>
            </a:r>
          </a:p>
          <a:p>
            <a:r>
              <a:rPr lang="en-US" baseline="0" dirty="0"/>
              <a:t> </a:t>
            </a:r>
            <a:r>
              <a:rPr lang="en-US" dirty="0"/>
              <a:t>cd /opt </a:t>
            </a:r>
          </a:p>
          <a:p>
            <a:r>
              <a:rPr lang="en-US" dirty="0"/>
              <a:t> </a:t>
            </a:r>
            <a:r>
              <a:rPr lang="en-US" dirty="0" err="1"/>
              <a:t>sudo</a:t>
            </a:r>
            <a:r>
              <a:rPr lang="en-US" dirty="0"/>
              <a:t> </a:t>
            </a:r>
            <a:r>
              <a:rPr lang="en-US" dirty="0" err="1"/>
              <a:t>mkdir</a:t>
            </a:r>
            <a:r>
              <a:rPr lang="en-US" dirty="0"/>
              <a:t> </a:t>
            </a:r>
            <a:r>
              <a:rPr lang="en-US" dirty="0" err="1"/>
              <a:t>docker</a:t>
            </a:r>
            <a:r>
              <a:rPr lang="en-US" dirty="0"/>
              <a:t> </a:t>
            </a:r>
          </a:p>
          <a:p>
            <a:r>
              <a:rPr lang="en-US" dirty="0"/>
              <a:t> </a:t>
            </a:r>
            <a:r>
              <a:rPr lang="en-US" dirty="0" err="1"/>
              <a:t>sudo</a:t>
            </a:r>
            <a:r>
              <a:rPr lang="en-US" dirty="0"/>
              <a:t> </a:t>
            </a:r>
            <a:r>
              <a:rPr lang="en-US" dirty="0" err="1"/>
              <a:t>chown</a:t>
            </a:r>
            <a:r>
              <a:rPr lang="en-US" dirty="0"/>
              <a:t> -R </a:t>
            </a:r>
            <a:r>
              <a:rPr lang="en-US" dirty="0" err="1"/>
              <a:t>ansadmin:ansadmin</a:t>
            </a:r>
            <a:r>
              <a:rPr lang="en-US" dirty="0"/>
              <a:t> /opt/</a:t>
            </a:r>
            <a:r>
              <a:rPr lang="en-US" dirty="0" err="1"/>
              <a:t>docker</a:t>
            </a:r>
            <a:r>
              <a:rPr lang="en-US" dirty="0"/>
              <a:t> </a:t>
            </a:r>
          </a:p>
          <a:p>
            <a:endParaRPr lang="en-US" dirty="0"/>
          </a:p>
          <a:p>
            <a:r>
              <a:rPr lang="en-US" dirty="0"/>
              <a:t>Run the job from </a:t>
            </a:r>
            <a:r>
              <a:rPr lang="en-US" dirty="0" err="1"/>
              <a:t>jenkins</a:t>
            </a:r>
            <a:r>
              <a:rPr lang="en-US" dirty="0"/>
              <a:t> :</a:t>
            </a:r>
          </a:p>
          <a:p>
            <a:r>
              <a:rPr lang="en-US" dirty="0"/>
              <a:t>Change . to</a:t>
            </a:r>
            <a:r>
              <a:rPr lang="en-US" baseline="0" dirty="0"/>
              <a:t> </a:t>
            </a:r>
            <a:r>
              <a:rPr lang="en-US" dirty="0"/>
              <a:t>//opt//</a:t>
            </a:r>
            <a:r>
              <a:rPr lang="en-US" dirty="0" err="1"/>
              <a:t>docker</a:t>
            </a:r>
            <a:r>
              <a:rPr lang="en-US" dirty="0"/>
              <a:t> </a:t>
            </a:r>
          </a:p>
        </p:txBody>
      </p:sp>
      <p:sp>
        <p:nvSpPr>
          <p:cNvPr id="4" name="Slide Number Placeholder 3"/>
          <p:cNvSpPr>
            <a:spLocks noGrp="1"/>
          </p:cNvSpPr>
          <p:nvPr>
            <p:ph type="sldNum" sz="quarter" idx="10"/>
          </p:nvPr>
        </p:nvSpPr>
        <p:spPr/>
        <p:txBody>
          <a:bodyPr/>
          <a:lstStyle/>
          <a:p>
            <a:fld id="{F2C5D2A0-A42D-4FF9-A970-419ACDEFDAF8}" type="slidenum">
              <a:rPr lang="en-US" smtClean="0"/>
              <a:t>19</a:t>
            </a:fld>
            <a:endParaRPr lang="en-US"/>
          </a:p>
        </p:txBody>
      </p:sp>
    </p:spTree>
    <p:extLst>
      <p:ext uri="{BB962C8B-B14F-4D97-AF65-F5344CB8AC3E}">
        <p14:creationId xmlns:p14="http://schemas.microsoft.com/office/powerpoint/2010/main" val="10712253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hlinkClick r:id="rId3"/>
              </a:rPr>
              <a:t>https://onlineyamltools.com/validate-yaml</a:t>
            </a:r>
            <a:endParaRPr lang="en-US"/>
          </a:p>
        </p:txBody>
      </p:sp>
      <p:sp>
        <p:nvSpPr>
          <p:cNvPr id="4" name="Slide Number Placeholder 3"/>
          <p:cNvSpPr>
            <a:spLocks noGrp="1"/>
          </p:cNvSpPr>
          <p:nvPr>
            <p:ph type="sldNum" sz="quarter" idx="10"/>
          </p:nvPr>
        </p:nvSpPr>
        <p:spPr/>
        <p:txBody>
          <a:bodyPr/>
          <a:lstStyle/>
          <a:p>
            <a:fld id="{F2C5D2A0-A42D-4FF9-A970-419ACDEFDAF8}" type="slidenum">
              <a:rPr lang="en-US" smtClean="0"/>
              <a:t>20</a:t>
            </a:fld>
            <a:endParaRPr lang="en-US"/>
          </a:p>
        </p:txBody>
      </p:sp>
    </p:spTree>
    <p:extLst>
      <p:ext uri="{BB962C8B-B14F-4D97-AF65-F5344CB8AC3E}">
        <p14:creationId xmlns:p14="http://schemas.microsoft.com/office/powerpoint/2010/main" val="20166437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sudo</a:t>
            </a:r>
            <a:r>
              <a:rPr lang="en-US" dirty="0"/>
              <a:t> ls / and </a:t>
            </a:r>
            <a:r>
              <a:rPr lang="en-US" dirty="0" err="1"/>
              <a:t>sudo</a:t>
            </a:r>
            <a:r>
              <a:rPr lang="en-US" dirty="0"/>
              <a:t> ls /root/  will let you know if the new user added is a </a:t>
            </a:r>
            <a:r>
              <a:rPr lang="en-US" dirty="0" err="1"/>
              <a:t>sudo</a:t>
            </a:r>
            <a:r>
              <a:rPr lang="en-US" dirty="0"/>
              <a:t> user now .</a:t>
            </a:r>
          </a:p>
          <a:p>
            <a:endParaRPr lang="en-US" dirty="0"/>
          </a:p>
          <a:p>
            <a:r>
              <a:rPr lang="en-US" dirty="0"/>
              <a:t>  </a:t>
            </a:r>
            <a:r>
              <a:rPr lang="en-US" dirty="0" err="1"/>
              <a:t>sudo</a:t>
            </a:r>
            <a:r>
              <a:rPr lang="en-US" dirty="0"/>
              <a:t> </a:t>
            </a:r>
            <a:r>
              <a:rPr lang="en-US" dirty="0" err="1"/>
              <a:t>chown</a:t>
            </a:r>
            <a:r>
              <a:rPr lang="en-US" dirty="0"/>
              <a:t> –R </a:t>
            </a:r>
            <a:r>
              <a:rPr lang="en-US" dirty="0" err="1"/>
              <a:t>ansible</a:t>
            </a:r>
            <a:r>
              <a:rPr lang="en-US" dirty="0"/>
              <a:t>.</a:t>
            </a:r>
            <a:r>
              <a:rPr lang="en-US" baseline="0" dirty="0"/>
              <a:t> /</a:t>
            </a:r>
            <a:r>
              <a:rPr lang="en-US" baseline="0" dirty="0" err="1"/>
              <a:t>etc</a:t>
            </a:r>
            <a:r>
              <a:rPr lang="en-US" baseline="0" dirty="0"/>
              <a:t>/</a:t>
            </a:r>
            <a:r>
              <a:rPr lang="en-US" baseline="0" dirty="0" err="1"/>
              <a:t>ansible</a:t>
            </a:r>
            <a:r>
              <a:rPr lang="en-US" baseline="0" dirty="0"/>
              <a:t> </a:t>
            </a:r>
          </a:p>
          <a:p>
            <a:r>
              <a:rPr lang="en-US" baseline="0" dirty="0"/>
              <a:t>  to check if a software </a:t>
            </a:r>
            <a:r>
              <a:rPr lang="en-US" baseline="0" dirty="0" err="1"/>
              <a:t>mysql</a:t>
            </a:r>
            <a:r>
              <a:rPr lang="en-US" baseline="0" dirty="0"/>
              <a:t>  is installed :  rpm –</a:t>
            </a:r>
            <a:r>
              <a:rPr lang="en-US" baseline="0" dirty="0" err="1"/>
              <a:t>qa</a:t>
            </a:r>
            <a:r>
              <a:rPr lang="en-US" baseline="0" dirty="0"/>
              <a:t> | </a:t>
            </a:r>
            <a:r>
              <a:rPr lang="en-US" baseline="0" dirty="0" err="1"/>
              <a:t>grep</a:t>
            </a:r>
            <a:r>
              <a:rPr lang="en-US" baseline="0" dirty="0"/>
              <a:t> </a:t>
            </a:r>
            <a:r>
              <a:rPr lang="en-US" baseline="0" dirty="0" err="1"/>
              <a:t>mysql</a:t>
            </a:r>
            <a:endParaRPr lang="en-US" baseline="0" dirty="0"/>
          </a:p>
          <a:p>
            <a:endParaRPr lang="en-US" dirty="0"/>
          </a:p>
          <a:p>
            <a:endParaRPr lang="en-US" dirty="0"/>
          </a:p>
          <a:p>
            <a:r>
              <a:rPr lang="en-US" dirty="0"/>
              <a:t>If you are not</a:t>
            </a:r>
            <a:r>
              <a:rPr lang="en-US" baseline="0" dirty="0"/>
              <a:t> able to push image : use </a:t>
            </a:r>
            <a:r>
              <a:rPr lang="en-US" baseline="0" dirty="0" err="1"/>
              <a:t>docker</a:t>
            </a:r>
            <a:r>
              <a:rPr lang="en-US" baseline="0" dirty="0"/>
              <a:t> login command to connect to hub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If you get missing </a:t>
            </a:r>
            <a:r>
              <a:rPr lang="en-US" baseline="0" dirty="0" err="1"/>
              <a:t>sudo</a:t>
            </a:r>
            <a:r>
              <a:rPr lang="en-US" baseline="0" dirty="0"/>
              <a:t> password error : </a:t>
            </a:r>
            <a:r>
              <a:rPr lang="en-US" dirty="0" err="1"/>
              <a:t>visudo</a:t>
            </a:r>
            <a:r>
              <a:rPr lang="en-US" dirty="0"/>
              <a:t> at home directory add at the end </a:t>
            </a:r>
            <a:r>
              <a:rPr lang="en-US" dirty="0" err="1"/>
              <a:t>ansadmin</a:t>
            </a:r>
            <a:r>
              <a:rPr lang="en-US" dirty="0"/>
              <a:t>  ALL=(ALL)       NOPASSWD: ALL</a:t>
            </a:r>
          </a:p>
          <a:p>
            <a:r>
              <a:rPr lang="en-US" dirty="0"/>
              <a:t>Make sure /opt/</a:t>
            </a:r>
            <a:r>
              <a:rPr lang="en-US" dirty="0" err="1"/>
              <a:t>docker</a:t>
            </a:r>
            <a:r>
              <a:rPr lang="en-US" baseline="0" dirty="0"/>
              <a:t> is owned by </a:t>
            </a:r>
            <a:r>
              <a:rPr lang="en-US" baseline="0" dirty="0" err="1"/>
              <a:t>ansadmin</a:t>
            </a:r>
            <a:endParaRPr lang="en-US" dirty="0"/>
          </a:p>
          <a:p>
            <a:endParaRPr lang="en-US" dirty="0"/>
          </a:p>
          <a:p>
            <a:endParaRPr lang="en-US" dirty="0"/>
          </a:p>
          <a:p>
            <a:r>
              <a:rPr lang="en-US" dirty="0"/>
              <a:t>---</a:t>
            </a:r>
          </a:p>
          <a:p>
            <a:r>
              <a:rPr lang="en-US" dirty="0"/>
              <a:t>- hosts: all</a:t>
            </a:r>
          </a:p>
          <a:p>
            <a:r>
              <a:rPr lang="en-US" dirty="0"/>
              <a:t>  become: true</a:t>
            </a:r>
          </a:p>
          <a:p>
            <a:r>
              <a:rPr lang="en-US" dirty="0"/>
              <a:t>  tasks:</a:t>
            </a:r>
          </a:p>
          <a:p>
            <a:r>
              <a:rPr lang="en-US" dirty="0"/>
              <a:t>  - name: stop running container</a:t>
            </a:r>
          </a:p>
          <a:p>
            <a:r>
              <a:rPr lang="en-US" dirty="0"/>
              <a:t>    command: </a:t>
            </a:r>
            <a:r>
              <a:rPr lang="en-US" dirty="0" err="1"/>
              <a:t>docker</a:t>
            </a:r>
            <a:r>
              <a:rPr lang="en-US" dirty="0"/>
              <a:t> stop simple-</a:t>
            </a:r>
            <a:r>
              <a:rPr lang="en-US" dirty="0" err="1"/>
              <a:t>devops</a:t>
            </a:r>
            <a:r>
              <a:rPr lang="en-US" dirty="0"/>
              <a:t>-container </a:t>
            </a:r>
          </a:p>
          <a:p>
            <a:r>
              <a:rPr lang="en-US" baseline="0" dirty="0"/>
              <a:t>    </a:t>
            </a:r>
            <a:r>
              <a:rPr lang="en-US" dirty="0" err="1"/>
              <a:t>ignore_errors</a:t>
            </a:r>
            <a:r>
              <a:rPr lang="en-US" dirty="0"/>
              <a:t>: yes</a:t>
            </a:r>
          </a:p>
          <a:p>
            <a:r>
              <a:rPr lang="en-US" dirty="0"/>
              <a:t>	</a:t>
            </a:r>
          </a:p>
          <a:p>
            <a:r>
              <a:rPr lang="en-US" dirty="0"/>
              <a:t>  - name: remove stopped container</a:t>
            </a:r>
          </a:p>
          <a:p>
            <a:r>
              <a:rPr lang="en-US" dirty="0"/>
              <a:t>    command: </a:t>
            </a:r>
            <a:r>
              <a:rPr lang="en-US" dirty="0" err="1"/>
              <a:t>docker</a:t>
            </a:r>
            <a:r>
              <a:rPr lang="en-US" dirty="0"/>
              <a:t> </a:t>
            </a:r>
            <a:r>
              <a:rPr lang="en-US" dirty="0" err="1"/>
              <a:t>rm</a:t>
            </a:r>
            <a:r>
              <a:rPr lang="en-US" dirty="0"/>
              <a:t> simple-</a:t>
            </a:r>
            <a:r>
              <a:rPr lang="en-US" dirty="0" err="1"/>
              <a:t>devops</a:t>
            </a:r>
            <a:r>
              <a:rPr lang="en-US" dirty="0"/>
              <a:t>-container</a:t>
            </a:r>
          </a:p>
          <a:p>
            <a:r>
              <a:rPr lang="en-US" baseline="0" dirty="0"/>
              <a:t>    </a:t>
            </a:r>
            <a:r>
              <a:rPr lang="en-US" dirty="0" err="1"/>
              <a:t>ignore_errors</a:t>
            </a:r>
            <a:r>
              <a:rPr lang="en-US" dirty="0"/>
              <a:t>: yes</a:t>
            </a:r>
          </a:p>
          <a:p>
            <a:r>
              <a:rPr lang="en-US" dirty="0"/>
              <a:t>	</a:t>
            </a:r>
          </a:p>
          <a:p>
            <a:r>
              <a:rPr lang="en-US" dirty="0"/>
              <a:t>  - name: remove </a:t>
            </a:r>
            <a:r>
              <a:rPr lang="en-US" dirty="0" err="1"/>
              <a:t>docker</a:t>
            </a:r>
            <a:r>
              <a:rPr lang="en-US" dirty="0"/>
              <a:t> image </a:t>
            </a:r>
          </a:p>
          <a:p>
            <a:r>
              <a:rPr lang="en-US" dirty="0"/>
              <a:t>    command: </a:t>
            </a:r>
            <a:r>
              <a:rPr lang="en-US" dirty="0" err="1"/>
              <a:t>docker</a:t>
            </a:r>
            <a:r>
              <a:rPr lang="en-US" dirty="0"/>
              <a:t> </a:t>
            </a:r>
            <a:r>
              <a:rPr lang="en-US" dirty="0" err="1"/>
              <a:t>rmi</a:t>
            </a:r>
            <a:r>
              <a:rPr lang="en-US" dirty="0"/>
              <a:t> simple-</a:t>
            </a:r>
            <a:r>
              <a:rPr lang="en-US" dirty="0" err="1"/>
              <a:t>devops</a:t>
            </a:r>
            <a:r>
              <a:rPr lang="en-US" dirty="0"/>
              <a:t>-image </a:t>
            </a:r>
          </a:p>
          <a:p>
            <a:r>
              <a:rPr lang="en-US" baseline="0" dirty="0"/>
              <a:t>    </a:t>
            </a:r>
            <a:r>
              <a:rPr lang="en-US" dirty="0" err="1"/>
              <a:t>ignore_errors</a:t>
            </a:r>
            <a:r>
              <a:rPr lang="en-US" dirty="0"/>
              <a:t>: yes</a:t>
            </a:r>
          </a:p>
          <a:p>
            <a:r>
              <a:rPr lang="en-US" dirty="0"/>
              <a:t>  - name: building </a:t>
            </a:r>
            <a:r>
              <a:rPr lang="en-US" dirty="0" err="1"/>
              <a:t>docker</a:t>
            </a:r>
            <a:r>
              <a:rPr lang="en-US" dirty="0"/>
              <a:t> image</a:t>
            </a:r>
          </a:p>
          <a:p>
            <a:r>
              <a:rPr lang="en-US" dirty="0"/>
              <a:t>    command: </a:t>
            </a:r>
            <a:r>
              <a:rPr lang="en-US" dirty="0" err="1"/>
              <a:t>docker</a:t>
            </a:r>
            <a:r>
              <a:rPr lang="en-US" dirty="0"/>
              <a:t> build -t simple-</a:t>
            </a:r>
            <a:r>
              <a:rPr lang="en-US" dirty="0" err="1"/>
              <a:t>devops</a:t>
            </a:r>
            <a:r>
              <a:rPr lang="en-US" dirty="0"/>
              <a:t>-image .</a:t>
            </a:r>
          </a:p>
          <a:p>
            <a:r>
              <a:rPr lang="en-US" dirty="0"/>
              <a:t>    </a:t>
            </a:r>
            <a:r>
              <a:rPr lang="en-US" dirty="0" err="1"/>
              <a:t>args</a:t>
            </a:r>
            <a:r>
              <a:rPr lang="en-US" dirty="0"/>
              <a:t>:</a:t>
            </a:r>
          </a:p>
          <a:p>
            <a:r>
              <a:rPr lang="en-US" dirty="0"/>
              <a:t>      </a:t>
            </a:r>
            <a:r>
              <a:rPr lang="en-US" dirty="0" err="1"/>
              <a:t>chdir</a:t>
            </a:r>
            <a:r>
              <a:rPr lang="en-US" dirty="0"/>
              <a:t>: /opt/</a:t>
            </a:r>
            <a:r>
              <a:rPr lang="en-US" dirty="0" err="1"/>
              <a:t>docker</a:t>
            </a:r>
            <a:endParaRPr lang="en-US" dirty="0"/>
          </a:p>
          <a:p>
            <a:r>
              <a:rPr lang="en-US" dirty="0"/>
              <a:t>  - name: creating </a:t>
            </a:r>
            <a:r>
              <a:rPr lang="en-US" dirty="0" err="1"/>
              <a:t>docker</a:t>
            </a:r>
            <a:r>
              <a:rPr lang="en-US" dirty="0"/>
              <a:t> image using </a:t>
            </a:r>
            <a:r>
              <a:rPr lang="en-US" dirty="0" err="1"/>
              <a:t>docker</a:t>
            </a:r>
            <a:r>
              <a:rPr lang="en-US" dirty="0"/>
              <a:t> command</a:t>
            </a:r>
          </a:p>
          <a:p>
            <a:r>
              <a:rPr lang="en-US" dirty="0"/>
              <a:t>    command: </a:t>
            </a:r>
            <a:r>
              <a:rPr lang="en-US" dirty="0" err="1"/>
              <a:t>docker</a:t>
            </a:r>
            <a:r>
              <a:rPr lang="en-US" dirty="0"/>
              <a:t> run -d --name simple-</a:t>
            </a:r>
            <a:r>
              <a:rPr lang="en-US" dirty="0" err="1"/>
              <a:t>devops</a:t>
            </a:r>
            <a:r>
              <a:rPr lang="en-US" dirty="0"/>
              <a:t>-container -p 8080:8080 simple-</a:t>
            </a:r>
            <a:r>
              <a:rPr lang="en-US" dirty="0" err="1"/>
              <a:t>devops</a:t>
            </a:r>
            <a:r>
              <a:rPr lang="en-US" dirty="0"/>
              <a:t>-image</a:t>
            </a:r>
          </a:p>
        </p:txBody>
      </p:sp>
      <p:sp>
        <p:nvSpPr>
          <p:cNvPr id="4" name="Slide Number Placeholder 3"/>
          <p:cNvSpPr>
            <a:spLocks noGrp="1"/>
          </p:cNvSpPr>
          <p:nvPr>
            <p:ph type="sldNum" sz="quarter" idx="10"/>
          </p:nvPr>
        </p:nvSpPr>
        <p:spPr/>
        <p:txBody>
          <a:bodyPr/>
          <a:lstStyle/>
          <a:p>
            <a:fld id="{F2C5D2A0-A42D-4FF9-A970-419ACDEFDAF8}" type="slidenum">
              <a:rPr lang="en-US" smtClean="0"/>
              <a:t>21</a:t>
            </a:fld>
            <a:endParaRPr lang="en-US"/>
          </a:p>
        </p:txBody>
      </p:sp>
    </p:spTree>
    <p:extLst>
      <p:ext uri="{BB962C8B-B14F-4D97-AF65-F5344CB8AC3E}">
        <p14:creationId xmlns:p14="http://schemas.microsoft.com/office/powerpoint/2010/main" val="20165981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Modules are</a:t>
            </a:r>
            <a:r>
              <a:rPr lang="en-US" baseline="0" dirty="0"/>
              <a:t> </a:t>
            </a:r>
            <a:r>
              <a:rPr lang="en-US" dirty="0"/>
              <a:t>highlighted above </a:t>
            </a:r>
          </a:p>
          <a:p>
            <a:endParaRPr lang="en-US" dirty="0"/>
          </a:p>
          <a:p>
            <a:endParaRPr lang="en-US" dirty="0"/>
          </a:p>
          <a:p>
            <a:r>
              <a:rPr lang="en-US" dirty="0"/>
              <a:t>Now in </a:t>
            </a:r>
            <a:r>
              <a:rPr lang="en-US" dirty="0" err="1"/>
              <a:t>ansible</a:t>
            </a:r>
            <a:r>
              <a:rPr lang="en-US" dirty="0"/>
              <a:t> machine as </a:t>
            </a:r>
            <a:r>
              <a:rPr lang="en-US" dirty="0" err="1"/>
              <a:t>ansadmin</a:t>
            </a:r>
            <a:r>
              <a:rPr lang="en-US" dirty="0"/>
              <a:t> @ /opt/</a:t>
            </a:r>
            <a:r>
              <a:rPr lang="en-US" dirty="0" err="1"/>
              <a:t>docker</a:t>
            </a:r>
            <a:r>
              <a:rPr lang="en-US" dirty="0"/>
              <a:t> create :</a:t>
            </a:r>
          </a:p>
          <a:p>
            <a:pPr marL="228600" indent="-228600">
              <a:buAutoNum type="arabicPeriod"/>
            </a:pPr>
            <a:r>
              <a:rPr lang="en-US" dirty="0" err="1"/>
              <a:t>Dockerfile</a:t>
            </a:r>
            <a:endParaRPr lang="en-US" dirty="0"/>
          </a:p>
          <a:p>
            <a:pPr marL="0" indent="0">
              <a:buNone/>
            </a:pPr>
            <a:r>
              <a:rPr lang="en-US" baseline="0" dirty="0"/>
              <a:t>     </a:t>
            </a:r>
          </a:p>
          <a:p>
            <a:r>
              <a:rPr lang="en-US" sz="1200" b="0" i="0" kern="1200" dirty="0">
                <a:solidFill>
                  <a:schemeClr val="tx1"/>
                </a:solidFill>
                <a:effectLst/>
                <a:latin typeface="+mn-lt"/>
                <a:ea typeface="+mn-ea"/>
                <a:cs typeface="+mn-cs"/>
              </a:rPr>
              <a:t># Pull tomcat latest image from </a:t>
            </a:r>
            <a:r>
              <a:rPr lang="en-US" sz="1200" b="0" i="0" kern="1200" dirty="0" err="1">
                <a:solidFill>
                  <a:schemeClr val="tx1"/>
                </a:solidFill>
                <a:effectLst/>
                <a:latin typeface="+mn-lt"/>
                <a:ea typeface="+mn-ea"/>
                <a:cs typeface="+mn-cs"/>
              </a:rPr>
              <a:t>dockerhub</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From tomcat:8.0.22</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 Maintainer</a:t>
            </a:r>
          </a:p>
          <a:p>
            <a:r>
              <a:rPr lang="en-US" sz="1200" b="0" i="0" kern="1200" dirty="0">
                <a:solidFill>
                  <a:schemeClr val="tx1"/>
                </a:solidFill>
                <a:effectLst/>
                <a:latin typeface="+mn-lt"/>
                <a:ea typeface="+mn-ea"/>
                <a:cs typeface="+mn-cs"/>
              </a:rPr>
              <a:t>MAINTAINER Vikas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 copy war file on to container</a:t>
            </a:r>
          </a:p>
          <a:p>
            <a:r>
              <a:rPr lang="en-US" sz="1200" b="0" i="0" kern="1200" dirty="0">
                <a:solidFill>
                  <a:schemeClr val="tx1"/>
                </a:solidFill>
                <a:effectLst/>
                <a:latin typeface="+mn-lt"/>
                <a:ea typeface="+mn-ea"/>
                <a:cs typeface="+mn-cs"/>
              </a:rPr>
              <a:t>COPY ./</a:t>
            </a:r>
            <a:r>
              <a:rPr lang="en-US" sz="1200" b="0" i="0" kern="1200" dirty="0" err="1">
                <a:solidFill>
                  <a:schemeClr val="tx1"/>
                </a:solidFill>
                <a:effectLst/>
                <a:latin typeface="+mn-lt"/>
                <a:ea typeface="+mn-ea"/>
                <a:cs typeface="+mn-cs"/>
              </a:rPr>
              <a:t>webapp.war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usr</a:t>
            </a:r>
            <a:r>
              <a:rPr lang="en-US" sz="1200" b="0" i="0" kern="1200" dirty="0">
                <a:solidFill>
                  <a:schemeClr val="tx1"/>
                </a:solidFill>
                <a:effectLst/>
                <a:latin typeface="+mn-lt"/>
                <a:ea typeface="+mn-ea"/>
                <a:cs typeface="+mn-cs"/>
              </a:rPr>
              <a:t>/local/tomcat/</a:t>
            </a:r>
            <a:r>
              <a:rPr lang="en-US" sz="1200" b="0" i="0" kern="1200" dirty="0" err="1">
                <a:solidFill>
                  <a:schemeClr val="tx1"/>
                </a:solidFill>
                <a:effectLst/>
                <a:latin typeface="+mn-lt"/>
                <a:ea typeface="+mn-ea"/>
                <a:cs typeface="+mn-cs"/>
              </a:rPr>
              <a:t>webapps</a:t>
            </a:r>
            <a:endParaRPr lang="en-US" sz="1200" b="0" i="0" kern="1200" dirty="0">
              <a:solidFill>
                <a:schemeClr val="tx1"/>
              </a:solidFill>
              <a:effectLst/>
              <a:latin typeface="+mn-lt"/>
              <a:ea typeface="+mn-ea"/>
              <a:cs typeface="+mn-cs"/>
            </a:endParaRP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a:t>
            </a:r>
            <a:r>
              <a:rPr lang="en-US" baseline="0" dirty="0"/>
              <a:t> </a:t>
            </a:r>
            <a:r>
              <a:rPr lang="en-US" dirty="0"/>
              <a:t>simple-</a:t>
            </a:r>
            <a:r>
              <a:rPr lang="en-US" dirty="0" err="1"/>
              <a:t>devops</a:t>
            </a:r>
            <a:r>
              <a:rPr lang="en-US" dirty="0"/>
              <a:t>-</a:t>
            </a:r>
            <a:r>
              <a:rPr lang="en-US" dirty="0" err="1"/>
              <a:t>image.yml</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hosts: all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become: true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tasks: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name: building </a:t>
            </a:r>
            <a:r>
              <a:rPr lang="en-US" dirty="0" err="1"/>
              <a:t>docker</a:t>
            </a:r>
            <a:r>
              <a:rPr lang="en-US" dirty="0"/>
              <a:t> image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command: </a:t>
            </a:r>
            <a:r>
              <a:rPr lang="en-US" dirty="0" err="1"/>
              <a:t>docker</a:t>
            </a:r>
            <a:r>
              <a:rPr lang="en-US" dirty="0"/>
              <a:t> build -t simple-</a:t>
            </a:r>
            <a:r>
              <a:rPr lang="en-US" dirty="0" err="1"/>
              <a:t>devops</a:t>
            </a:r>
            <a:r>
              <a:rPr lang="en-US" dirty="0"/>
              <a:t>-image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t>
            </a:r>
            <a:r>
              <a:rPr lang="en-US" dirty="0" err="1"/>
              <a:t>args</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t>
            </a:r>
            <a:r>
              <a:rPr lang="en-US" dirty="0" err="1"/>
              <a:t>chdir</a:t>
            </a:r>
            <a:r>
              <a:rPr lang="en-US" dirty="0"/>
              <a:t>: /opt/</a:t>
            </a:r>
            <a:r>
              <a:rPr lang="en-US" dirty="0" err="1"/>
              <a:t>docker</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3. Create a hosts file here also: </a:t>
            </a:r>
          </a:p>
          <a:p>
            <a:r>
              <a:rPr lang="en-US" dirty="0"/>
              <a:t>  vi hosts add local host </a:t>
            </a:r>
          </a:p>
          <a:p>
            <a:endParaRPr lang="en-US" dirty="0"/>
          </a:p>
          <a:p>
            <a:r>
              <a:rPr lang="en-US" dirty="0" err="1"/>
              <a:t>ansible</a:t>
            </a:r>
            <a:r>
              <a:rPr lang="en-US" dirty="0"/>
              <a:t>-playbook -</a:t>
            </a:r>
            <a:r>
              <a:rPr lang="en-US" dirty="0" err="1"/>
              <a:t>i</a:t>
            </a:r>
            <a:r>
              <a:rPr lang="en-US" dirty="0"/>
              <a:t> hosts simple-</a:t>
            </a:r>
            <a:r>
              <a:rPr lang="en-US" dirty="0" err="1"/>
              <a:t>devops</a:t>
            </a:r>
            <a:r>
              <a:rPr lang="en-US" dirty="0"/>
              <a:t>-</a:t>
            </a:r>
            <a:r>
              <a:rPr lang="en-US" dirty="0" err="1"/>
              <a:t>image.yml</a:t>
            </a:r>
            <a:r>
              <a:rPr lang="en-US" dirty="0"/>
              <a:t> --check </a:t>
            </a:r>
          </a:p>
          <a:p>
            <a:r>
              <a:rPr lang="en-US" dirty="0" err="1"/>
              <a:t>ansible</a:t>
            </a:r>
            <a:r>
              <a:rPr lang="en-US" dirty="0"/>
              <a:t>-playbook -</a:t>
            </a:r>
            <a:r>
              <a:rPr lang="en-US" dirty="0" err="1"/>
              <a:t>i</a:t>
            </a:r>
            <a:r>
              <a:rPr lang="en-US" dirty="0"/>
              <a:t> hosts simple-</a:t>
            </a:r>
            <a:r>
              <a:rPr lang="en-US" dirty="0" err="1"/>
              <a:t>devops</a:t>
            </a:r>
            <a:r>
              <a:rPr lang="en-US" dirty="0"/>
              <a:t>-</a:t>
            </a:r>
            <a:r>
              <a:rPr lang="en-US" dirty="0" err="1"/>
              <a:t>image.yml</a:t>
            </a:r>
            <a:endParaRPr lang="en-US" dirty="0"/>
          </a:p>
          <a:p>
            <a:endParaRPr lang="en-US" dirty="0"/>
          </a:p>
          <a:p>
            <a:r>
              <a:rPr lang="en-US" dirty="0"/>
              <a:t>4. Add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hosts: all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become: true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tasks: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name: building </a:t>
            </a:r>
            <a:r>
              <a:rPr lang="en-US" dirty="0" err="1"/>
              <a:t>docker</a:t>
            </a:r>
            <a:r>
              <a:rPr lang="en-US" dirty="0"/>
              <a:t> image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command: </a:t>
            </a:r>
            <a:r>
              <a:rPr lang="en-US" dirty="0" err="1"/>
              <a:t>docker</a:t>
            </a:r>
            <a:r>
              <a:rPr lang="en-US" dirty="0"/>
              <a:t> build -t simple-</a:t>
            </a:r>
            <a:r>
              <a:rPr lang="en-US" dirty="0" err="1"/>
              <a:t>devops</a:t>
            </a:r>
            <a:r>
              <a:rPr lang="en-US" dirty="0"/>
              <a:t>-image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t>
            </a:r>
            <a:r>
              <a:rPr lang="en-US" dirty="0" err="1"/>
              <a:t>args</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t>
            </a:r>
            <a:r>
              <a:rPr lang="en-US" dirty="0" err="1"/>
              <a:t>chdir</a:t>
            </a:r>
            <a:r>
              <a:rPr lang="en-US" dirty="0"/>
              <a:t>: /opt/</a:t>
            </a:r>
            <a:r>
              <a:rPr lang="en-US" dirty="0" err="1"/>
              <a:t>docker</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name: create container using simple-</a:t>
            </a:r>
            <a:r>
              <a:rPr lang="en-US" dirty="0" err="1"/>
              <a:t>devops</a:t>
            </a:r>
            <a:r>
              <a:rPr lang="en-US" dirty="0"/>
              <a:t>-image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command: </a:t>
            </a:r>
            <a:r>
              <a:rPr lang="en-US" dirty="0" err="1"/>
              <a:t>docker</a:t>
            </a:r>
            <a:r>
              <a:rPr lang="en-US" dirty="0"/>
              <a:t> run -d --name simple-</a:t>
            </a:r>
            <a:r>
              <a:rPr lang="en-US" dirty="0" err="1"/>
              <a:t>devops</a:t>
            </a:r>
            <a:r>
              <a:rPr lang="en-US" dirty="0"/>
              <a:t>-container -p 8080:8080 simple-</a:t>
            </a:r>
            <a:r>
              <a:rPr lang="en-US" dirty="0" err="1"/>
              <a:t>devops</a:t>
            </a:r>
            <a:r>
              <a:rPr lang="en-US" dirty="0"/>
              <a:t>-image</a:t>
            </a:r>
          </a:p>
          <a:p>
            <a:r>
              <a:rPr lang="en-US" dirty="0"/>
              <a:t> </a:t>
            </a:r>
          </a:p>
          <a:p>
            <a:r>
              <a:rPr lang="en-US" dirty="0"/>
              <a:t>check  and validate :</a:t>
            </a:r>
          </a:p>
          <a:p>
            <a:pPr marL="228600" indent="-228600">
              <a:buAutoNum type="arabicPeriod"/>
            </a:pPr>
            <a:r>
              <a:rPr lang="en-US" dirty="0"/>
              <a:t>Run </a:t>
            </a:r>
            <a:r>
              <a:rPr lang="en-US" dirty="0" err="1"/>
              <a:t>docker</a:t>
            </a:r>
            <a:r>
              <a:rPr lang="en-US" dirty="0"/>
              <a:t> login and</a:t>
            </a:r>
            <a:r>
              <a:rPr lang="en-US" baseline="0" dirty="0"/>
              <a:t> service </a:t>
            </a:r>
            <a:r>
              <a:rPr lang="en-US" baseline="0" dirty="0" err="1"/>
              <a:t>docker</a:t>
            </a:r>
            <a:r>
              <a:rPr lang="en-US" baseline="0" dirty="0"/>
              <a:t> start</a:t>
            </a:r>
          </a:p>
          <a:p>
            <a:pPr marL="228600" indent="-228600">
              <a:buAutoNum type="arabicPeriod"/>
            </a:pPr>
            <a:r>
              <a:rPr lang="en-US" baseline="0" dirty="0"/>
              <a:t>Make sur that you have added </a:t>
            </a:r>
            <a:r>
              <a:rPr lang="en-US" baseline="0" dirty="0" err="1"/>
              <a:t>ansadmin</a:t>
            </a:r>
            <a:r>
              <a:rPr lang="en-US" baseline="0" dirty="0"/>
              <a:t> </a:t>
            </a:r>
            <a:r>
              <a:rPr lang="en-US" baseline="0" dirty="0" err="1"/>
              <a:t>ti</a:t>
            </a:r>
            <a:r>
              <a:rPr lang="en-US" baseline="0" dirty="0"/>
              <a:t> </a:t>
            </a:r>
            <a:r>
              <a:rPr lang="en-US" baseline="0" dirty="0" err="1"/>
              <a:t>visudo</a:t>
            </a:r>
            <a:r>
              <a:rPr lang="en-US" baseline="0" dirty="0"/>
              <a:t> file .</a:t>
            </a:r>
          </a:p>
          <a:p>
            <a:pPr marL="228600" indent="-228600">
              <a:buAutoNum type="arabicPeriod"/>
            </a:pPr>
            <a:r>
              <a:rPr lang="en-US" baseline="0" dirty="0"/>
              <a:t>Make sure /opt/</a:t>
            </a:r>
            <a:r>
              <a:rPr lang="en-US" baseline="0" dirty="0" err="1"/>
              <a:t>docker</a:t>
            </a:r>
            <a:r>
              <a:rPr lang="en-US" baseline="0" dirty="0"/>
              <a:t> directory is owned by </a:t>
            </a:r>
            <a:r>
              <a:rPr lang="en-US" baseline="0" dirty="0" err="1"/>
              <a:t>ansadmin</a:t>
            </a:r>
            <a:endParaRPr lang="en-US" baseline="0" dirty="0"/>
          </a:p>
          <a:p>
            <a:pPr marL="228600" indent="-228600">
              <a:buAutoNum type="arabicPeriod"/>
            </a:pPr>
            <a:r>
              <a:rPr lang="en-US" baseline="0" dirty="0"/>
              <a:t>Enable </a:t>
            </a:r>
            <a:r>
              <a:rPr lang="en-US" baseline="0" dirty="0" err="1"/>
              <a:t>sshd_config</a:t>
            </a:r>
            <a:endParaRPr lang="en-US" baseline="0" dirty="0"/>
          </a:p>
          <a:p>
            <a:pPr marL="228600" indent="-228600">
              <a:buAutoNum type="arabicPeriod"/>
            </a:pPr>
            <a:r>
              <a:rPr lang="en-US" baseline="0" dirty="0"/>
              <a:t>Practice</a:t>
            </a:r>
            <a:endParaRPr lang="en-US" dirty="0"/>
          </a:p>
        </p:txBody>
      </p:sp>
      <p:sp>
        <p:nvSpPr>
          <p:cNvPr id="4" name="Slide Number Placeholder 3"/>
          <p:cNvSpPr>
            <a:spLocks noGrp="1"/>
          </p:cNvSpPr>
          <p:nvPr>
            <p:ph type="sldNum" sz="quarter" idx="10"/>
          </p:nvPr>
        </p:nvSpPr>
        <p:spPr/>
        <p:txBody>
          <a:bodyPr/>
          <a:lstStyle/>
          <a:p>
            <a:fld id="{F2C5D2A0-A42D-4FF9-A970-419ACDEFDAF8}" type="slidenum">
              <a:rPr lang="en-US" smtClean="0"/>
              <a:t>22</a:t>
            </a:fld>
            <a:endParaRPr lang="en-US"/>
          </a:p>
        </p:txBody>
      </p:sp>
    </p:spTree>
    <p:extLst>
      <p:ext uri="{BB962C8B-B14F-4D97-AF65-F5344CB8AC3E}">
        <p14:creationId xmlns:p14="http://schemas.microsoft.com/office/powerpoint/2010/main" val="4744090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Run the same from Jenkins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t>
            </a:r>
            <a:r>
              <a:rPr lang="en-US" dirty="0" err="1"/>
              <a:t>ansible</a:t>
            </a:r>
            <a:r>
              <a:rPr lang="en-US" dirty="0"/>
              <a:t>-playbook</a:t>
            </a:r>
            <a:r>
              <a:rPr lang="en-US" baseline="0" dirty="0"/>
              <a:t> -</a:t>
            </a:r>
            <a:r>
              <a:rPr lang="en-US" baseline="0" dirty="0" err="1"/>
              <a:t>i</a:t>
            </a:r>
            <a:r>
              <a:rPr lang="en-US" baseline="0" dirty="0"/>
              <a:t> /opt/</a:t>
            </a:r>
            <a:r>
              <a:rPr lang="en-US" baseline="0" dirty="0" err="1"/>
              <a:t>docker</a:t>
            </a:r>
            <a:r>
              <a:rPr lang="en-US" baseline="0" dirty="0"/>
              <a:t>/hosts  /opt/</a:t>
            </a:r>
            <a:r>
              <a:rPr lang="en-US" baseline="0" dirty="0" err="1"/>
              <a:t>docker</a:t>
            </a:r>
            <a:r>
              <a:rPr lang="en-US" baseline="0" dirty="0"/>
              <a:t>/</a:t>
            </a:r>
            <a:r>
              <a:rPr lang="en-US" dirty="0"/>
              <a:t>simple-</a:t>
            </a:r>
            <a:r>
              <a:rPr lang="en-US" dirty="0" err="1"/>
              <a:t>devops</a:t>
            </a:r>
            <a:r>
              <a:rPr lang="en-US" dirty="0"/>
              <a:t>-</a:t>
            </a:r>
            <a:r>
              <a:rPr lang="en-US" dirty="0" err="1"/>
              <a:t>image.yml</a:t>
            </a:r>
            <a:r>
              <a:rPr lang="en-US" baseline="0" dirty="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Create a better </a:t>
            </a:r>
            <a:r>
              <a:rPr lang="en-US" baseline="0" dirty="0" err="1"/>
              <a:t>ansible</a:t>
            </a:r>
            <a:r>
              <a:rPr lang="en-US" baseline="0" dirty="0"/>
              <a:t> playbook simple-dev-ops-</a:t>
            </a:r>
            <a:r>
              <a:rPr lang="en-US" baseline="0" dirty="0" err="1"/>
              <a:t>project.yml</a:t>
            </a: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hosts: all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become: true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tasks: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name: stop current running container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command: </a:t>
            </a:r>
            <a:r>
              <a:rPr lang="en-US" dirty="0" err="1"/>
              <a:t>docker</a:t>
            </a:r>
            <a:r>
              <a:rPr lang="en-US" dirty="0"/>
              <a:t> stop simple-</a:t>
            </a:r>
            <a:r>
              <a:rPr lang="en-US" dirty="0" err="1"/>
              <a:t>devops</a:t>
            </a:r>
            <a:r>
              <a:rPr lang="en-US" dirty="0"/>
              <a:t>-container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t>
            </a:r>
            <a:r>
              <a:rPr lang="en-US" dirty="0" err="1"/>
              <a:t>ignore_error</a:t>
            </a:r>
            <a:r>
              <a:rPr lang="en-US" dirty="0"/>
              <a:t>: yes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name: remove the stopped container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command: </a:t>
            </a:r>
            <a:r>
              <a:rPr lang="en-US" dirty="0" err="1"/>
              <a:t>docker</a:t>
            </a:r>
            <a:r>
              <a:rPr lang="en-US" dirty="0"/>
              <a:t> </a:t>
            </a:r>
            <a:r>
              <a:rPr lang="en-US" dirty="0" err="1"/>
              <a:t>rm</a:t>
            </a:r>
            <a:r>
              <a:rPr lang="en-US" dirty="0"/>
              <a:t> simple-</a:t>
            </a:r>
            <a:r>
              <a:rPr lang="en-US" dirty="0" err="1"/>
              <a:t>devops</a:t>
            </a:r>
            <a:r>
              <a:rPr lang="en-US" dirty="0"/>
              <a:t>-container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t>
            </a:r>
            <a:r>
              <a:rPr lang="en-US" dirty="0" err="1"/>
              <a:t>ignore_error</a:t>
            </a:r>
            <a:r>
              <a:rPr lang="en-US" dirty="0"/>
              <a:t>: yes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name: remove the </a:t>
            </a:r>
            <a:r>
              <a:rPr lang="en-US" dirty="0" err="1"/>
              <a:t>docker</a:t>
            </a:r>
            <a:r>
              <a:rPr lang="en-US" dirty="0"/>
              <a:t> image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command: </a:t>
            </a:r>
            <a:r>
              <a:rPr lang="en-US" dirty="0" err="1"/>
              <a:t>docker</a:t>
            </a:r>
            <a:r>
              <a:rPr lang="en-US" dirty="0"/>
              <a:t> </a:t>
            </a:r>
            <a:r>
              <a:rPr lang="en-US" dirty="0" err="1"/>
              <a:t>rm</a:t>
            </a:r>
            <a:r>
              <a:rPr lang="en-US" dirty="0"/>
              <a:t> simple-</a:t>
            </a:r>
            <a:r>
              <a:rPr lang="en-US" dirty="0" err="1"/>
              <a:t>devops</a:t>
            </a:r>
            <a:r>
              <a:rPr lang="en-US" dirty="0"/>
              <a:t>-image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t>
            </a:r>
            <a:r>
              <a:rPr lang="en-US" dirty="0" err="1"/>
              <a:t>ignore_error</a:t>
            </a:r>
            <a:r>
              <a:rPr lang="en-US" dirty="0"/>
              <a:t>: yes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name: building </a:t>
            </a:r>
            <a:r>
              <a:rPr lang="en-US" dirty="0" err="1"/>
              <a:t>docker</a:t>
            </a:r>
            <a:r>
              <a:rPr lang="en-US" dirty="0"/>
              <a:t> image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command: </a:t>
            </a:r>
            <a:r>
              <a:rPr lang="en-US" dirty="0" err="1"/>
              <a:t>docker</a:t>
            </a:r>
            <a:r>
              <a:rPr lang="en-US" dirty="0"/>
              <a:t> build -t simple-</a:t>
            </a:r>
            <a:r>
              <a:rPr lang="en-US" dirty="0" err="1"/>
              <a:t>devops</a:t>
            </a:r>
            <a:r>
              <a:rPr lang="en-US" dirty="0"/>
              <a:t>-image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t>
            </a:r>
            <a:r>
              <a:rPr lang="en-US" dirty="0" err="1"/>
              <a:t>args</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t>
            </a:r>
            <a:r>
              <a:rPr lang="en-US" dirty="0" err="1"/>
              <a:t>chdir</a:t>
            </a:r>
            <a:r>
              <a:rPr lang="en-US" dirty="0"/>
              <a:t>: /opt/</a:t>
            </a:r>
            <a:r>
              <a:rPr lang="en-US" dirty="0" err="1"/>
              <a:t>docker</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name: create container using simple-</a:t>
            </a:r>
            <a:r>
              <a:rPr lang="en-US" dirty="0" err="1"/>
              <a:t>devops</a:t>
            </a:r>
            <a:r>
              <a:rPr lang="en-US" dirty="0"/>
              <a:t>-image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command: </a:t>
            </a:r>
            <a:r>
              <a:rPr lang="en-US" dirty="0" err="1"/>
              <a:t>docker</a:t>
            </a:r>
            <a:r>
              <a:rPr lang="en-US" dirty="0"/>
              <a:t> run -d --name simple-</a:t>
            </a:r>
            <a:r>
              <a:rPr lang="en-US" dirty="0" err="1"/>
              <a:t>devops</a:t>
            </a:r>
            <a:r>
              <a:rPr lang="en-US" dirty="0"/>
              <a:t>-container -p 8080:8080 simple-</a:t>
            </a:r>
            <a:r>
              <a:rPr lang="en-US" dirty="0" err="1"/>
              <a:t>devops</a:t>
            </a:r>
            <a:r>
              <a:rPr lang="en-US" dirty="0"/>
              <a:t>-image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F2C5D2A0-A42D-4FF9-A970-419ACDEFDAF8}" type="slidenum">
              <a:rPr lang="en-US" smtClean="0"/>
              <a:t>23</a:t>
            </a:fld>
            <a:endParaRPr lang="en-US"/>
          </a:p>
        </p:txBody>
      </p:sp>
    </p:spTree>
    <p:extLst>
      <p:ext uri="{BB962C8B-B14F-4D97-AF65-F5344CB8AC3E}">
        <p14:creationId xmlns:p14="http://schemas.microsoft.com/office/powerpoint/2010/main" val="15894649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sz="1200" dirty="0">
                <a:solidFill>
                  <a:schemeClr val="tx1">
                    <a:lumMod val="65000"/>
                    <a:lumOff val="35000"/>
                  </a:schemeClr>
                </a:solidFill>
                <a:latin typeface="Comic Sans MS" panose="030F0702030302020204" pitchFamily="66" charset="0"/>
                <a:cs typeface="Segoe UI" panose="020B0502040204020203" pitchFamily="34" charset="0"/>
              </a:rPr>
              <a:t>Consider a system admin who is managing 100 of Linux servers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sz="1200" dirty="0">
                <a:solidFill>
                  <a:schemeClr val="tx1">
                    <a:lumMod val="65000"/>
                    <a:lumOff val="35000"/>
                  </a:schemeClr>
                </a:solidFill>
                <a:latin typeface="Comic Sans MS" panose="030F0702030302020204" pitchFamily="66" charset="0"/>
                <a:cs typeface="Segoe UI" panose="020B0502040204020203" pitchFamily="34" charset="0"/>
              </a:rPr>
              <a:t>So, post configuration part after server build ,software patching ,application deployment are done regularly and manually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en-US" sz="1200" dirty="0">
              <a:solidFill>
                <a:schemeClr val="tx1">
                  <a:lumMod val="65000"/>
                  <a:lumOff val="35000"/>
                </a:schemeClr>
              </a:solidFill>
              <a:latin typeface="Comic Sans MS" panose="030F0702030302020204" pitchFamily="66" charset="0"/>
              <a:cs typeface="Segoe UI" panose="020B0502040204020203" pitchFamily="34" charset="0"/>
            </a:endParaRPr>
          </a:p>
          <a:p>
            <a:r>
              <a:rPr lang="en-US" dirty="0"/>
              <a:t>Let’s assume there is a vulnerability related to SSH &amp; you have to figure out what is the version on each server .</a:t>
            </a:r>
          </a:p>
          <a:p>
            <a:pPr marL="228600" indent="-228600">
              <a:buAutoNum type="arabicPeriod"/>
            </a:pPr>
            <a:r>
              <a:rPr lang="en-US" dirty="0"/>
              <a:t>Log to each server – Manually </a:t>
            </a:r>
          </a:p>
          <a:p>
            <a:pPr marL="228600" indent="-228600">
              <a:buAutoNum type="arabicPeriod"/>
            </a:pPr>
            <a:r>
              <a:rPr lang="en-US" dirty="0"/>
              <a:t>Automate the configuration.</a:t>
            </a:r>
          </a:p>
          <a:p>
            <a:endParaRPr lang="en-US" dirty="0"/>
          </a:p>
        </p:txBody>
      </p:sp>
      <p:sp>
        <p:nvSpPr>
          <p:cNvPr id="4" name="Slide Number Placeholder 3"/>
          <p:cNvSpPr>
            <a:spLocks noGrp="1"/>
          </p:cNvSpPr>
          <p:nvPr>
            <p:ph type="sldNum" sz="quarter" idx="5"/>
          </p:nvPr>
        </p:nvSpPr>
        <p:spPr/>
        <p:txBody>
          <a:bodyPr/>
          <a:lstStyle/>
          <a:p>
            <a:fld id="{F2C5D2A0-A42D-4FF9-A970-419ACDEFDAF8}" type="slidenum">
              <a:rPr lang="en-US" smtClean="0"/>
              <a:t>2</a:t>
            </a:fld>
            <a:endParaRPr lang="en-US"/>
          </a:p>
        </p:txBody>
      </p:sp>
    </p:spTree>
    <p:extLst>
      <p:ext uri="{BB962C8B-B14F-4D97-AF65-F5344CB8AC3E}">
        <p14:creationId xmlns:p14="http://schemas.microsoft.com/office/powerpoint/2010/main" val="2024609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dirty="0" err="1"/>
              <a:t>docker</a:t>
            </a:r>
            <a:r>
              <a:rPr lang="en-US" dirty="0"/>
              <a:t> tag simple-</a:t>
            </a:r>
            <a:r>
              <a:rPr lang="en-US" dirty="0" err="1"/>
              <a:t>devops</a:t>
            </a:r>
            <a:r>
              <a:rPr lang="en-US" dirty="0"/>
              <a:t>-image vikas24775/</a:t>
            </a:r>
            <a:r>
              <a:rPr lang="en-US" dirty="0" err="1"/>
              <a:t>vikas</a:t>
            </a:r>
            <a:r>
              <a:rPr lang="en-US" dirty="0"/>
              <a:t>-</a:t>
            </a:r>
            <a:r>
              <a:rPr lang="en-US" dirty="0" err="1"/>
              <a:t>cicd</a:t>
            </a:r>
            <a:r>
              <a:rPr lang="en-US" dirty="0"/>
              <a:t>-image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t>
            </a:r>
            <a:r>
              <a:rPr lang="en-US" dirty="0" err="1"/>
              <a:t>docker</a:t>
            </a:r>
            <a:r>
              <a:rPr lang="en-US" dirty="0"/>
              <a:t> push vikas24775/</a:t>
            </a:r>
            <a:r>
              <a:rPr lang="en-US" dirty="0" err="1"/>
              <a:t>vikas</a:t>
            </a:r>
            <a:r>
              <a:rPr lang="en-US" dirty="0"/>
              <a:t>-</a:t>
            </a:r>
            <a:r>
              <a:rPr lang="en-US" dirty="0" err="1"/>
              <a:t>cicd</a:t>
            </a:r>
            <a:r>
              <a:rPr lang="en-US" dirty="0"/>
              <a:t>-image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t>
            </a:r>
            <a:r>
              <a:rPr lang="en-US" dirty="0" err="1"/>
              <a:t>docker</a:t>
            </a:r>
            <a:r>
              <a:rPr lang="en-US" dirty="0"/>
              <a:t> pull  vikas24775/</a:t>
            </a:r>
            <a:r>
              <a:rPr lang="en-US" dirty="0" err="1"/>
              <a:t>vikas</a:t>
            </a:r>
            <a:r>
              <a:rPr lang="en-US" dirty="0"/>
              <a:t>-</a:t>
            </a:r>
            <a:r>
              <a:rPr lang="en-US" dirty="0" err="1"/>
              <a:t>cicd</a:t>
            </a:r>
            <a:r>
              <a:rPr lang="en-US" dirty="0"/>
              <a:t>-image</a:t>
            </a:r>
          </a:p>
          <a:p>
            <a:endParaRPr lang="en-US" dirty="0"/>
          </a:p>
          <a:p>
            <a:pPr marL="228600" indent="-228600">
              <a:buAutoNum type="arabicPeriod"/>
            </a:pPr>
            <a:r>
              <a:rPr lang="en-US" baseline="0" dirty="0"/>
              <a:t>vi create-simple-</a:t>
            </a:r>
            <a:r>
              <a:rPr lang="en-US" baseline="0" dirty="0" err="1"/>
              <a:t>devops</a:t>
            </a:r>
            <a:r>
              <a:rPr lang="en-US" baseline="0" dirty="0"/>
              <a:t>-</a:t>
            </a:r>
            <a:r>
              <a:rPr lang="en-US" baseline="0" dirty="0" err="1"/>
              <a:t>image.yml</a:t>
            </a:r>
            <a:endParaRPr lang="en-US" baseline="0" dirty="0"/>
          </a:p>
          <a:p>
            <a:pPr marL="228600" indent="-228600">
              <a:buAutoNum type="arabicPeriod"/>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hosts: all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become: true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tasks: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name: create </a:t>
            </a:r>
            <a:r>
              <a:rPr lang="en-US" dirty="0" err="1"/>
              <a:t>docker</a:t>
            </a:r>
            <a:r>
              <a:rPr lang="en-US" dirty="0"/>
              <a:t> image using war file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command: </a:t>
            </a:r>
            <a:r>
              <a:rPr lang="en-US" dirty="0" err="1"/>
              <a:t>docker</a:t>
            </a:r>
            <a:r>
              <a:rPr lang="en-US" dirty="0"/>
              <a:t> build -t </a:t>
            </a:r>
            <a:r>
              <a:rPr lang="en-US" dirty="0" err="1"/>
              <a:t>simple-devops-image:latest</a:t>
            </a:r>
            <a:r>
              <a:rPr lang="en-US"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t>
            </a:r>
            <a:r>
              <a:rPr lang="en-US" dirty="0" err="1"/>
              <a:t>args</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t>
            </a:r>
            <a:r>
              <a:rPr lang="en-US" dirty="0" err="1"/>
              <a:t>chdir</a:t>
            </a:r>
            <a:r>
              <a:rPr lang="en-US" dirty="0"/>
              <a:t>: /opt/</a:t>
            </a:r>
            <a:r>
              <a:rPr lang="en-US" dirty="0" err="1"/>
              <a:t>docker</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name: create tag to image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command: </a:t>
            </a:r>
            <a:r>
              <a:rPr lang="en-US" dirty="0" err="1"/>
              <a:t>docker</a:t>
            </a:r>
            <a:r>
              <a:rPr lang="en-US" dirty="0"/>
              <a:t> tag simple-</a:t>
            </a:r>
            <a:r>
              <a:rPr lang="en-US" dirty="0" err="1"/>
              <a:t>devops</a:t>
            </a:r>
            <a:r>
              <a:rPr lang="en-US" dirty="0"/>
              <a:t>-image vikas24775/</a:t>
            </a:r>
            <a:r>
              <a:rPr lang="en-US" dirty="0" err="1"/>
              <a:t>vikas-cicd</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name: push image to </a:t>
            </a:r>
            <a:r>
              <a:rPr lang="en-US" dirty="0" err="1"/>
              <a:t>docker</a:t>
            </a:r>
            <a:r>
              <a:rPr lang="en-US" dirty="0"/>
              <a:t> hub</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command: </a:t>
            </a:r>
            <a:r>
              <a:rPr lang="en-US" dirty="0" err="1"/>
              <a:t>docker</a:t>
            </a:r>
            <a:r>
              <a:rPr lang="en-US" dirty="0"/>
              <a:t> push vikas24775/</a:t>
            </a:r>
            <a:r>
              <a:rPr lang="en-US" dirty="0" err="1"/>
              <a:t>vikas-cicd</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name: Remove </a:t>
            </a:r>
            <a:r>
              <a:rPr lang="en-US" dirty="0" err="1"/>
              <a:t>docker</a:t>
            </a:r>
            <a:r>
              <a:rPr lang="en-US" dirty="0"/>
              <a:t> image from </a:t>
            </a:r>
            <a:r>
              <a:rPr lang="en-US" dirty="0" err="1"/>
              <a:t>ansible</a:t>
            </a:r>
            <a:r>
              <a:rPr lang="en-US" dirty="0"/>
              <a:t> server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command: </a:t>
            </a:r>
            <a:r>
              <a:rPr lang="en-US" dirty="0" err="1"/>
              <a:t>docker</a:t>
            </a:r>
            <a:r>
              <a:rPr lang="en-US" dirty="0"/>
              <a:t> </a:t>
            </a:r>
            <a:r>
              <a:rPr lang="en-US" dirty="0" err="1"/>
              <a:t>rmi</a:t>
            </a:r>
            <a:r>
              <a:rPr lang="en-US" dirty="0"/>
              <a:t> </a:t>
            </a:r>
            <a:r>
              <a:rPr lang="en-US" dirty="0" err="1"/>
              <a:t>simple-devops-image:latest</a:t>
            </a:r>
            <a:r>
              <a:rPr lang="en-US" dirty="0"/>
              <a:t> vikas24775/</a:t>
            </a:r>
            <a:r>
              <a:rPr lang="en-US" dirty="0" err="1"/>
              <a:t>vikas-cicd</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t>
            </a:r>
            <a:r>
              <a:rPr lang="en-US" dirty="0" err="1"/>
              <a:t>ignore_errors</a:t>
            </a:r>
            <a:r>
              <a:rPr lang="en-US" dirty="0"/>
              <a:t>: yes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cp</a:t>
            </a:r>
            <a:r>
              <a:rPr lang="en-US" dirty="0"/>
              <a:t> simple-</a:t>
            </a:r>
            <a:r>
              <a:rPr lang="en-US" dirty="0" err="1"/>
              <a:t>devops</a:t>
            </a:r>
            <a:r>
              <a:rPr lang="en-US" dirty="0"/>
              <a:t>-</a:t>
            </a:r>
            <a:r>
              <a:rPr lang="en-US" dirty="0" err="1"/>
              <a:t>project.yml</a:t>
            </a:r>
            <a:r>
              <a:rPr lang="en-US" dirty="0"/>
              <a:t> create-simple-</a:t>
            </a:r>
            <a:r>
              <a:rPr lang="en-US" dirty="0" err="1"/>
              <a:t>devops</a:t>
            </a:r>
            <a:r>
              <a:rPr lang="en-US" dirty="0"/>
              <a:t>-</a:t>
            </a:r>
            <a:r>
              <a:rPr lang="en-US" dirty="0" err="1"/>
              <a:t>project.yml</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create-simple-</a:t>
            </a:r>
            <a:r>
              <a:rPr lang="en-US" dirty="0" err="1"/>
              <a:t>devops</a:t>
            </a:r>
            <a:r>
              <a:rPr lang="en-US" dirty="0"/>
              <a:t>-</a:t>
            </a:r>
            <a:r>
              <a:rPr lang="en-US" dirty="0" err="1"/>
              <a:t>project.yml</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hosts: all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become: true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tasks: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name: stop current running container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command: </a:t>
            </a:r>
            <a:r>
              <a:rPr lang="en-US" dirty="0" err="1"/>
              <a:t>docker</a:t>
            </a:r>
            <a:r>
              <a:rPr lang="en-US" dirty="0"/>
              <a:t> stop simple-</a:t>
            </a:r>
            <a:r>
              <a:rPr lang="en-US" dirty="0" err="1"/>
              <a:t>devops</a:t>
            </a:r>
            <a:r>
              <a:rPr lang="en-US" dirty="0"/>
              <a:t>-container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t>
            </a:r>
            <a:r>
              <a:rPr lang="en-US" dirty="0" err="1"/>
              <a:t>ignore_errors</a:t>
            </a:r>
            <a:r>
              <a:rPr lang="en-US" dirty="0"/>
              <a:t>: yes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name: remove the stopped container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command: </a:t>
            </a:r>
            <a:r>
              <a:rPr lang="en-US" dirty="0" err="1"/>
              <a:t>docker</a:t>
            </a:r>
            <a:r>
              <a:rPr lang="en-US" dirty="0"/>
              <a:t> </a:t>
            </a:r>
            <a:r>
              <a:rPr lang="en-US" dirty="0" err="1"/>
              <a:t>rm</a:t>
            </a:r>
            <a:r>
              <a:rPr lang="en-US" dirty="0"/>
              <a:t> simple-</a:t>
            </a:r>
            <a:r>
              <a:rPr lang="en-US" dirty="0" err="1"/>
              <a:t>devops</a:t>
            </a:r>
            <a:r>
              <a:rPr lang="en-US" dirty="0"/>
              <a:t>-container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t>
            </a:r>
            <a:r>
              <a:rPr lang="en-US" dirty="0" err="1"/>
              <a:t>ignore_errors</a:t>
            </a:r>
            <a:r>
              <a:rPr lang="en-US" dirty="0"/>
              <a:t>: yes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name: remove the </a:t>
            </a:r>
            <a:r>
              <a:rPr lang="en-US" dirty="0" err="1"/>
              <a:t>docker</a:t>
            </a:r>
            <a:r>
              <a:rPr lang="en-US" dirty="0"/>
              <a:t> image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command: </a:t>
            </a:r>
            <a:r>
              <a:rPr lang="en-US" dirty="0" err="1"/>
              <a:t>docker</a:t>
            </a:r>
            <a:r>
              <a:rPr lang="en-US" dirty="0"/>
              <a:t> </a:t>
            </a:r>
            <a:r>
              <a:rPr lang="en-US" dirty="0" err="1"/>
              <a:t>rmi</a:t>
            </a:r>
            <a:r>
              <a:rPr lang="en-US" dirty="0"/>
              <a:t> vikas24775/</a:t>
            </a:r>
            <a:r>
              <a:rPr lang="en-US" dirty="0" err="1"/>
              <a:t>simple-devops-image:latest</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t>
            </a:r>
            <a:r>
              <a:rPr lang="en-US" dirty="0" err="1"/>
              <a:t>ignore_errors</a:t>
            </a:r>
            <a:r>
              <a:rPr lang="en-US" dirty="0"/>
              <a:t>: yes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name: pull </a:t>
            </a:r>
            <a:r>
              <a:rPr lang="en-US" dirty="0" err="1"/>
              <a:t>docker</a:t>
            </a:r>
            <a:r>
              <a:rPr lang="en-US" dirty="0"/>
              <a:t> image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command: </a:t>
            </a:r>
            <a:r>
              <a:rPr lang="en-US" dirty="0" err="1"/>
              <a:t>docker</a:t>
            </a:r>
            <a:r>
              <a:rPr lang="en-US" dirty="0"/>
              <a:t> pull vikas24775/</a:t>
            </a:r>
            <a:r>
              <a:rPr lang="en-US" dirty="0" err="1"/>
              <a:t>simple-devops-image:latest</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name: create container using simple-</a:t>
            </a:r>
            <a:r>
              <a:rPr lang="en-US" dirty="0" err="1"/>
              <a:t>devops</a:t>
            </a:r>
            <a:r>
              <a:rPr lang="en-US" dirty="0"/>
              <a:t>-image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command: </a:t>
            </a:r>
            <a:r>
              <a:rPr lang="en-US" dirty="0" err="1"/>
              <a:t>docker</a:t>
            </a:r>
            <a:r>
              <a:rPr lang="en-US" dirty="0"/>
              <a:t> run -d --name simple-</a:t>
            </a:r>
            <a:r>
              <a:rPr lang="en-US" dirty="0" err="1"/>
              <a:t>devops</a:t>
            </a:r>
            <a:r>
              <a:rPr lang="en-US" dirty="0"/>
              <a:t>-container -p 8080:8080 vikas24775/</a:t>
            </a:r>
            <a:r>
              <a:rPr lang="en-US" dirty="0" err="1"/>
              <a:t>simple-devops-image:latest</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indent="0">
              <a:buNone/>
            </a:pPr>
            <a:endParaRPr lang="en-US" baseline="0" dirty="0"/>
          </a:p>
          <a:p>
            <a:pPr marL="228600" indent="-228600">
              <a:buAutoNum type="arabicPeriod"/>
            </a:pPr>
            <a:endParaRPr lang="en-US" baseline="0" dirty="0"/>
          </a:p>
          <a:p>
            <a:pPr marL="228600" indent="-228600">
              <a:buAutoNum type="arabicPeriod"/>
            </a:pPr>
            <a:endParaRPr lang="en-US" baseline="0" dirty="0"/>
          </a:p>
          <a:p>
            <a:pPr marL="228600" indent="-228600">
              <a:buAutoNum type="arabicPeriod"/>
            </a:pPr>
            <a:endParaRPr lang="en-US" baseline="0" dirty="0"/>
          </a:p>
          <a:p>
            <a:pPr marL="228600" indent="-228600">
              <a:buAutoNum type="arabicPeriod"/>
            </a:pPr>
            <a:endParaRPr lang="en-US" baseline="0" dirty="0"/>
          </a:p>
          <a:p>
            <a:pPr marL="228600" indent="-228600">
              <a:buAutoNum type="arabicPeriod"/>
            </a:pPr>
            <a:endParaRPr lang="en-US" baseline="0" dirty="0"/>
          </a:p>
          <a:p>
            <a:pPr marL="228600" indent="-228600">
              <a:buAutoNum type="arabicPeriod"/>
            </a:pPr>
            <a:endParaRPr lang="en-US" baseline="0" dirty="0"/>
          </a:p>
          <a:p>
            <a:pPr marL="228600" indent="-228600">
              <a:buAutoNum type="arabicPeriod"/>
            </a:pPr>
            <a:endParaRPr lang="en-US" baseline="0" dirty="0"/>
          </a:p>
          <a:p>
            <a:pPr marL="228600" indent="-228600">
              <a:buAutoNum type="arabicPeriod"/>
            </a:pPr>
            <a:endParaRPr lang="en-US" baseline="0" dirty="0"/>
          </a:p>
          <a:p>
            <a:pPr marL="228600" indent="-228600">
              <a:buAutoNum type="arabicPeriod"/>
            </a:pPr>
            <a:endParaRPr lang="en-US" baseline="0" dirty="0"/>
          </a:p>
          <a:p>
            <a:pPr marL="228600" indent="-228600">
              <a:buAutoNum type="arabicPeriod"/>
            </a:pPr>
            <a:endParaRPr lang="en-US" baseline="0" dirty="0"/>
          </a:p>
          <a:p>
            <a:pPr marL="228600" indent="-228600">
              <a:buAutoNum type="arabicPeriod"/>
            </a:pPr>
            <a:endParaRPr lang="en-US" dirty="0"/>
          </a:p>
        </p:txBody>
      </p:sp>
      <p:sp>
        <p:nvSpPr>
          <p:cNvPr id="4" name="Slide Number Placeholder 3"/>
          <p:cNvSpPr>
            <a:spLocks noGrp="1"/>
          </p:cNvSpPr>
          <p:nvPr>
            <p:ph type="sldNum" sz="quarter" idx="10"/>
          </p:nvPr>
        </p:nvSpPr>
        <p:spPr/>
        <p:txBody>
          <a:bodyPr/>
          <a:lstStyle/>
          <a:p>
            <a:fld id="{F2C5D2A0-A42D-4FF9-A970-419ACDEFDAF8}" type="slidenum">
              <a:rPr lang="en-US" smtClean="0"/>
              <a:t>24</a:t>
            </a:fld>
            <a:endParaRPr lang="en-US"/>
          </a:p>
        </p:txBody>
      </p:sp>
    </p:spTree>
    <p:extLst>
      <p:ext uri="{BB962C8B-B14F-4D97-AF65-F5344CB8AC3E}">
        <p14:creationId xmlns:p14="http://schemas.microsoft.com/office/powerpoint/2010/main" val="26205857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C5D2A0-A42D-4FF9-A970-419ACDEFDAF8}" type="slidenum">
              <a:rPr lang="en-US" smtClean="0"/>
              <a:t>28</a:t>
            </a:fld>
            <a:endParaRPr lang="en-US"/>
          </a:p>
        </p:txBody>
      </p:sp>
    </p:spTree>
    <p:extLst>
      <p:ext uri="{BB962C8B-B14F-4D97-AF65-F5344CB8AC3E}">
        <p14:creationId xmlns:p14="http://schemas.microsoft.com/office/powerpoint/2010/main" val="2881127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Stop Monitoring</a:t>
            </a:r>
          </a:p>
          <a:p>
            <a:pPr marL="228600" indent="-228600">
              <a:buAutoNum type="arabicPeriod"/>
            </a:pPr>
            <a:r>
              <a:rPr lang="en-US" dirty="0"/>
              <a:t>Remove instances from Load Balancer</a:t>
            </a:r>
          </a:p>
          <a:p>
            <a:pPr marL="228600" indent="-228600">
              <a:buAutoNum type="arabicPeriod"/>
            </a:pPr>
            <a:r>
              <a:rPr lang="en-US" dirty="0"/>
              <a:t>Stop the services running</a:t>
            </a:r>
          </a:p>
          <a:p>
            <a:pPr marL="228600" indent="-228600">
              <a:buAutoNum type="arabicPeriod"/>
            </a:pPr>
            <a:r>
              <a:rPr lang="en-US" dirty="0"/>
              <a:t>Deploy Application</a:t>
            </a:r>
          </a:p>
          <a:p>
            <a:pPr marL="228600" indent="-228600">
              <a:buAutoNum type="arabicPeriod"/>
            </a:pPr>
            <a:r>
              <a:rPr lang="en-US" dirty="0"/>
              <a:t>Check Service status</a:t>
            </a:r>
          </a:p>
          <a:p>
            <a:pPr marL="0" indent="0">
              <a:buNone/>
            </a:pPr>
            <a:endParaRPr lang="en-US" dirty="0"/>
          </a:p>
        </p:txBody>
      </p:sp>
      <p:sp>
        <p:nvSpPr>
          <p:cNvPr id="4" name="Slide Number Placeholder 3"/>
          <p:cNvSpPr>
            <a:spLocks noGrp="1"/>
          </p:cNvSpPr>
          <p:nvPr>
            <p:ph type="sldNum" sz="quarter" idx="5"/>
          </p:nvPr>
        </p:nvSpPr>
        <p:spPr/>
        <p:txBody>
          <a:bodyPr/>
          <a:lstStyle/>
          <a:p>
            <a:fld id="{F2C5D2A0-A42D-4FF9-A970-419ACDEFDAF8}" type="slidenum">
              <a:rPr lang="en-US" smtClean="0"/>
              <a:t>29</a:t>
            </a:fld>
            <a:endParaRPr lang="en-US"/>
          </a:p>
        </p:txBody>
      </p:sp>
    </p:spTree>
    <p:extLst>
      <p:ext uri="{BB962C8B-B14F-4D97-AF65-F5344CB8AC3E}">
        <p14:creationId xmlns:p14="http://schemas.microsoft.com/office/powerpoint/2010/main" val="80030767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fontAlgn="auto" hangingPunct="1">
              <a:spcAft>
                <a:spcPts val="0"/>
              </a:spcAft>
              <a:buFont typeface="Wingdings" panose="05000000000000000000" pitchFamily="2" charset="2"/>
              <a:buNone/>
              <a:defRPr/>
            </a:pPr>
            <a:r>
              <a:rPr lang="en-US" altLang="en-US" sz="1200" dirty="0">
                <a:solidFill>
                  <a:schemeClr val="tx1">
                    <a:lumMod val="65000"/>
                    <a:lumOff val="35000"/>
                  </a:schemeClr>
                </a:solidFill>
                <a:latin typeface="Comic Sans MS" panose="030F0702030302020204" pitchFamily="66" charset="0"/>
                <a:cs typeface="Segoe UI" panose="020B0502040204020203" pitchFamily="34" charset="0"/>
              </a:rPr>
              <a:t>If you want to learn things differently and love visualization, then let's jump in </a:t>
            </a:r>
          </a:p>
          <a:p>
            <a:pPr eaLnBrk="1" fontAlgn="auto" hangingPunct="1">
              <a:spcAft>
                <a:spcPts val="0"/>
              </a:spcAft>
              <a:buFont typeface="Wingdings" panose="05000000000000000000" pitchFamily="2" charset="2"/>
              <a:buNone/>
              <a:defRPr/>
            </a:pPr>
            <a:r>
              <a:rPr lang="en-US" altLang="en-US" sz="1200" dirty="0">
                <a:solidFill>
                  <a:schemeClr val="tx1">
                    <a:lumMod val="65000"/>
                    <a:lumOff val="35000"/>
                  </a:schemeClr>
                </a:solidFill>
                <a:latin typeface="Comic Sans MS" panose="030F0702030302020204" pitchFamily="66" charset="0"/>
                <a:cs typeface="Segoe UI" panose="020B0502040204020203" pitchFamily="34" charset="0"/>
              </a:rPr>
              <a:t>Example: I am managing 100 servers, Like post configuration activity like deployment and patching activity, Like if some SSH vulnerability has hit your application</a:t>
            </a:r>
          </a:p>
          <a:p>
            <a:pPr eaLnBrk="1" fontAlgn="auto" hangingPunct="1">
              <a:spcAft>
                <a:spcPts val="0"/>
              </a:spcAft>
              <a:buFont typeface="Wingdings" panose="05000000000000000000" pitchFamily="2" charset="2"/>
              <a:buNone/>
              <a:defRPr/>
            </a:pPr>
            <a:r>
              <a:rPr lang="en-US" altLang="en-US" sz="1200" dirty="0">
                <a:solidFill>
                  <a:schemeClr val="tx1">
                    <a:lumMod val="65000"/>
                    <a:lumOff val="35000"/>
                  </a:schemeClr>
                </a:solidFill>
                <a:latin typeface="Comic Sans MS" panose="030F0702030302020204" pitchFamily="66" charset="0"/>
                <a:cs typeface="Segoe UI" panose="020B0502040204020203" pitchFamily="34" charset="0"/>
              </a:rPr>
              <a:t>Now you can log in to each machine you can manually figure out the issue or use automation.  </a:t>
            </a:r>
          </a:p>
          <a:p>
            <a:pPr eaLnBrk="1" fontAlgn="auto" hangingPunct="1">
              <a:spcAft>
                <a:spcPts val="0"/>
              </a:spcAft>
              <a:buFont typeface="Wingdings" panose="05000000000000000000" pitchFamily="2" charset="2"/>
              <a:buNone/>
              <a:defRPr/>
            </a:pPr>
            <a:endParaRPr lang="en-US" altLang="en-US" sz="1200" dirty="0">
              <a:solidFill>
                <a:schemeClr val="tx1">
                  <a:lumMod val="65000"/>
                  <a:lumOff val="35000"/>
                </a:schemeClr>
              </a:solidFill>
              <a:latin typeface="Comic Sans MS" panose="030F0702030302020204" pitchFamily="66" charset="0"/>
              <a:cs typeface="Segoe UI" panose="020B0502040204020203" pitchFamily="34" charset="0"/>
            </a:endParaRPr>
          </a:p>
          <a:p>
            <a:pPr eaLnBrk="1" fontAlgn="auto" hangingPunct="1">
              <a:spcAft>
                <a:spcPts val="0"/>
              </a:spcAft>
              <a:buFont typeface="Wingdings" panose="05000000000000000000" pitchFamily="2" charset="2"/>
              <a:buNone/>
              <a:defRPr/>
            </a:pPr>
            <a:r>
              <a:rPr lang="en-US" altLang="en-US" sz="1200" dirty="0">
                <a:solidFill>
                  <a:schemeClr val="tx1">
                    <a:lumMod val="65000"/>
                    <a:lumOff val="35000"/>
                  </a:schemeClr>
                </a:solidFill>
                <a:latin typeface="Comic Sans MS" panose="030F0702030302020204" pitchFamily="66" charset="0"/>
                <a:cs typeface="Segoe UI" panose="020B0502040204020203" pitchFamily="34" charset="0"/>
              </a:rPr>
              <a:t>There is a growing demand for automation.</a:t>
            </a:r>
          </a:p>
          <a:p>
            <a:pPr eaLnBrk="1" fontAlgn="auto" hangingPunct="1">
              <a:spcAft>
                <a:spcPts val="0"/>
              </a:spcAft>
              <a:buFont typeface="Wingdings" panose="05000000000000000000" pitchFamily="2" charset="2"/>
              <a:buNone/>
              <a:defRPr/>
            </a:pPr>
            <a:r>
              <a:rPr lang="en-US" altLang="en-US" sz="1200" dirty="0">
                <a:solidFill>
                  <a:schemeClr val="tx1">
                    <a:lumMod val="65000"/>
                    <a:lumOff val="35000"/>
                  </a:schemeClr>
                </a:solidFill>
                <a:latin typeface="Comic Sans MS" panose="030F0702030302020204" pitchFamily="66" charset="0"/>
                <a:cs typeface="Segoe UI" panose="020B0502040204020203" pitchFamily="34" charset="0"/>
              </a:rPr>
              <a:t>Ansible is a simple IT automation platform that makes your applications and systems easier to deploy. Ansible can help you with configuration management, application deployment &amp; task automation as shown below:</a:t>
            </a:r>
          </a:p>
          <a:p>
            <a:pPr eaLnBrk="1" fontAlgn="auto" hangingPunct="1">
              <a:spcAft>
                <a:spcPts val="0"/>
              </a:spcAft>
              <a:buFont typeface="Wingdings" panose="05000000000000000000" pitchFamily="2" charset="2"/>
              <a:buChar char="ü"/>
              <a:defRPr/>
            </a:pPr>
            <a:endParaRPr lang="en-US" altLang="en-US" sz="1200" dirty="0">
              <a:solidFill>
                <a:schemeClr val="tx1">
                  <a:lumMod val="65000"/>
                  <a:lumOff val="35000"/>
                </a:schemeClr>
              </a:solidFill>
              <a:latin typeface="Comic Sans MS" panose="030F0702030302020204" pitchFamily="66" charset="0"/>
              <a:cs typeface="Segoe UI" panose="020B0502040204020203" pitchFamily="34" charset="0"/>
            </a:endParaRPr>
          </a:p>
          <a:p>
            <a:pPr eaLnBrk="1" fontAlgn="auto" hangingPunct="1">
              <a:spcAft>
                <a:spcPts val="0"/>
              </a:spcAft>
              <a:buFont typeface="Wingdings" panose="05000000000000000000" pitchFamily="2" charset="2"/>
              <a:buChar char="§"/>
              <a:defRPr/>
            </a:pPr>
            <a:r>
              <a:rPr lang="en-US" altLang="en-US" sz="1100" dirty="0">
                <a:solidFill>
                  <a:schemeClr val="tx1">
                    <a:lumMod val="65000"/>
                    <a:lumOff val="35000"/>
                  </a:schemeClr>
                </a:solidFill>
                <a:latin typeface="Comic Sans MS" panose="030F0702030302020204" pitchFamily="66" charset="0"/>
                <a:cs typeface="Segoe UI" panose="020B0502040204020203" pitchFamily="34" charset="0"/>
              </a:rPr>
              <a:t>Configuration of servers – Deploy new software </a:t>
            </a:r>
          </a:p>
          <a:p>
            <a:pPr eaLnBrk="1" fontAlgn="auto" hangingPunct="1">
              <a:spcAft>
                <a:spcPts val="0"/>
              </a:spcAft>
              <a:buFont typeface="Wingdings" panose="05000000000000000000" pitchFamily="2" charset="2"/>
              <a:buChar char="§"/>
              <a:defRPr/>
            </a:pPr>
            <a:r>
              <a:rPr lang="en-US" altLang="en-US" sz="1100" dirty="0">
                <a:solidFill>
                  <a:schemeClr val="tx1">
                    <a:lumMod val="65000"/>
                    <a:lumOff val="35000"/>
                  </a:schemeClr>
                </a:solidFill>
                <a:latin typeface="Comic Sans MS" panose="030F0702030302020204" pitchFamily="66" charset="0"/>
                <a:cs typeface="Segoe UI" panose="020B0502040204020203" pitchFamily="34" charset="0"/>
              </a:rPr>
              <a:t>Application deployment </a:t>
            </a:r>
          </a:p>
          <a:p>
            <a:pPr eaLnBrk="1" fontAlgn="auto" hangingPunct="1">
              <a:spcAft>
                <a:spcPts val="0"/>
              </a:spcAft>
              <a:buFont typeface="Wingdings" panose="05000000000000000000" pitchFamily="2" charset="2"/>
              <a:buChar char="§"/>
              <a:defRPr/>
            </a:pPr>
            <a:r>
              <a:rPr lang="en-US" altLang="en-US" sz="1100" dirty="0">
                <a:solidFill>
                  <a:schemeClr val="tx1">
                    <a:lumMod val="65000"/>
                    <a:lumOff val="35000"/>
                  </a:schemeClr>
                </a:solidFill>
                <a:latin typeface="Comic Sans MS" panose="030F0702030302020204" pitchFamily="66" charset="0"/>
                <a:cs typeface="Segoe UI" panose="020B0502040204020203" pitchFamily="34" charset="0"/>
              </a:rPr>
              <a:t>Continuous testing of an already installed application</a:t>
            </a:r>
          </a:p>
          <a:p>
            <a:pPr eaLnBrk="1" fontAlgn="auto" hangingPunct="1">
              <a:spcAft>
                <a:spcPts val="0"/>
              </a:spcAft>
              <a:buFont typeface="Wingdings" panose="05000000000000000000" pitchFamily="2" charset="2"/>
              <a:buChar char="§"/>
              <a:defRPr/>
            </a:pPr>
            <a:r>
              <a:rPr lang="en-US" altLang="en-US" sz="1100" dirty="0">
                <a:solidFill>
                  <a:schemeClr val="tx1">
                    <a:lumMod val="65000"/>
                    <a:lumOff val="35000"/>
                  </a:schemeClr>
                </a:solidFill>
                <a:latin typeface="Comic Sans MS" panose="030F0702030302020204" pitchFamily="66" charset="0"/>
                <a:cs typeface="Segoe UI" panose="020B0502040204020203" pitchFamily="34" charset="0"/>
              </a:rPr>
              <a:t>Provisioning </a:t>
            </a:r>
          </a:p>
          <a:p>
            <a:pPr eaLnBrk="1" fontAlgn="auto" hangingPunct="1">
              <a:spcAft>
                <a:spcPts val="0"/>
              </a:spcAft>
              <a:buFont typeface="Wingdings" panose="05000000000000000000" pitchFamily="2" charset="2"/>
              <a:buChar char="§"/>
              <a:defRPr/>
            </a:pPr>
            <a:r>
              <a:rPr lang="en-US" altLang="en-US" sz="1100" dirty="0">
                <a:solidFill>
                  <a:schemeClr val="tx1">
                    <a:lumMod val="65000"/>
                    <a:lumOff val="35000"/>
                  </a:schemeClr>
                </a:solidFill>
                <a:latin typeface="Comic Sans MS" panose="030F0702030302020204" pitchFamily="66" charset="0"/>
                <a:cs typeface="Segoe UI" panose="020B0502040204020203" pitchFamily="34" charset="0"/>
              </a:rPr>
              <a:t>Orchestration</a:t>
            </a:r>
          </a:p>
          <a:p>
            <a:pPr eaLnBrk="1" fontAlgn="auto" hangingPunct="1">
              <a:spcAft>
                <a:spcPts val="0"/>
              </a:spcAft>
              <a:buFont typeface="Wingdings" panose="05000000000000000000" pitchFamily="2" charset="2"/>
              <a:buChar char="§"/>
              <a:defRPr/>
            </a:pPr>
            <a:r>
              <a:rPr lang="en-US" altLang="en-US" sz="1100" dirty="0">
                <a:solidFill>
                  <a:schemeClr val="tx1">
                    <a:lumMod val="65000"/>
                    <a:lumOff val="35000"/>
                  </a:schemeClr>
                </a:solidFill>
                <a:latin typeface="Comic Sans MS" panose="030F0702030302020204" pitchFamily="66" charset="0"/>
                <a:cs typeface="Segoe UI" panose="020B0502040204020203" pitchFamily="34" charset="0"/>
              </a:rPr>
              <a:t>Automation of tasks</a:t>
            </a:r>
          </a:p>
          <a:p>
            <a:pPr eaLnBrk="1" fontAlgn="auto" hangingPunct="1">
              <a:spcAft>
                <a:spcPts val="0"/>
              </a:spcAft>
              <a:buFont typeface="Wingdings" panose="05000000000000000000" pitchFamily="2" charset="2"/>
              <a:buChar char="§"/>
              <a:defRPr/>
            </a:pPr>
            <a:endParaRPr lang="en-US" altLang="en-US" sz="1100" dirty="0">
              <a:solidFill>
                <a:schemeClr val="tx1">
                  <a:lumMod val="65000"/>
                  <a:lumOff val="35000"/>
                </a:schemeClr>
              </a:solidFill>
              <a:latin typeface="Comic Sans MS" panose="030F0702030302020204" pitchFamily="66" charset="0"/>
              <a:cs typeface="Segoe UI" panose="020B0502040204020203" pitchFamily="34" charset="0"/>
            </a:endParaRPr>
          </a:p>
          <a:p>
            <a:pPr eaLnBrk="1" fontAlgn="auto" hangingPunct="1">
              <a:spcAft>
                <a:spcPts val="0"/>
              </a:spcAft>
              <a:buFont typeface="Wingdings" panose="05000000000000000000" pitchFamily="2" charset="2"/>
              <a:buNone/>
              <a:defRPr/>
            </a:pPr>
            <a:r>
              <a:rPr lang="en-US" altLang="en-US" sz="1100" dirty="0">
                <a:solidFill>
                  <a:schemeClr val="tx1">
                    <a:lumMod val="65000"/>
                    <a:lumOff val="35000"/>
                  </a:schemeClr>
                </a:solidFill>
                <a:latin typeface="Comic Sans MS" panose="030F0702030302020204" pitchFamily="66" charset="0"/>
                <a:cs typeface="Segoe UI" panose="020B0502040204020203" pitchFamily="34" charset="0"/>
              </a:rPr>
              <a:t>Limitation :</a:t>
            </a:r>
          </a:p>
          <a:p>
            <a:pPr marL="228600" indent="-228600" eaLnBrk="1" fontAlgn="auto" hangingPunct="1">
              <a:spcAft>
                <a:spcPts val="0"/>
              </a:spcAft>
              <a:buFont typeface="Wingdings" panose="05000000000000000000" pitchFamily="2" charset="2"/>
              <a:buAutoNum type="arabicPeriod"/>
              <a:defRPr/>
            </a:pPr>
            <a:r>
              <a:rPr lang="en-US" altLang="en-US" sz="1100" dirty="0">
                <a:solidFill>
                  <a:schemeClr val="tx1">
                    <a:lumMod val="65000"/>
                    <a:lumOff val="35000"/>
                  </a:schemeClr>
                </a:solidFill>
                <a:latin typeface="Comic Sans MS" panose="030F0702030302020204" pitchFamily="66" charset="0"/>
                <a:cs typeface="Segoe UI" panose="020B0502040204020203" pitchFamily="34" charset="0"/>
              </a:rPr>
              <a:t>Can’t perform initial software like OS.</a:t>
            </a:r>
          </a:p>
          <a:p>
            <a:pPr marL="228600" indent="-228600" eaLnBrk="1" fontAlgn="auto" hangingPunct="1">
              <a:spcAft>
                <a:spcPts val="0"/>
              </a:spcAft>
              <a:buFont typeface="Wingdings" panose="05000000000000000000" pitchFamily="2" charset="2"/>
              <a:buAutoNum type="arabicPeriod"/>
              <a:defRPr/>
            </a:pPr>
            <a:r>
              <a:rPr lang="en-US" altLang="en-US" sz="1100" dirty="0">
                <a:solidFill>
                  <a:schemeClr val="tx1">
                    <a:lumMod val="65000"/>
                    <a:lumOff val="35000"/>
                  </a:schemeClr>
                </a:solidFill>
                <a:latin typeface="Comic Sans MS" panose="030F0702030302020204" pitchFamily="66" charset="0"/>
                <a:cs typeface="Segoe UI" panose="020B0502040204020203" pitchFamily="34" charset="0"/>
              </a:rPr>
              <a:t>Doesn't track the drift or changes made </a:t>
            </a:r>
          </a:p>
          <a:p>
            <a:pPr eaLnBrk="1" fontAlgn="auto" hangingPunct="1">
              <a:spcAft>
                <a:spcPts val="0"/>
              </a:spcAft>
              <a:buFont typeface="Wingdings" panose="05000000000000000000" pitchFamily="2" charset="2"/>
              <a:buChar char="§"/>
              <a:defRPr/>
            </a:pPr>
            <a:endParaRPr lang="en-US" altLang="en-US" sz="1100" dirty="0">
              <a:solidFill>
                <a:schemeClr val="tx1">
                  <a:lumMod val="65000"/>
                  <a:lumOff val="35000"/>
                </a:schemeClr>
              </a:solidFill>
              <a:latin typeface="Comic Sans MS" panose="030F0702030302020204" pitchFamily="66" charset="0"/>
              <a:cs typeface="Segoe UI" panose="020B0502040204020203" pitchFamily="34" charset="0"/>
            </a:endParaRPr>
          </a:p>
          <a:p>
            <a:endParaRPr lang="en-US" dirty="0"/>
          </a:p>
        </p:txBody>
      </p:sp>
      <p:sp>
        <p:nvSpPr>
          <p:cNvPr id="4" name="Slide Number Placeholder 3"/>
          <p:cNvSpPr>
            <a:spLocks noGrp="1"/>
          </p:cNvSpPr>
          <p:nvPr>
            <p:ph type="sldNum" sz="quarter" idx="5"/>
          </p:nvPr>
        </p:nvSpPr>
        <p:spPr/>
        <p:txBody>
          <a:bodyPr/>
          <a:lstStyle/>
          <a:p>
            <a:fld id="{F2C5D2A0-A42D-4FF9-A970-419ACDEFDAF8}" type="slidenum">
              <a:rPr lang="en-US" smtClean="0"/>
              <a:t>30</a:t>
            </a:fld>
            <a:endParaRPr lang="en-US"/>
          </a:p>
        </p:txBody>
      </p:sp>
    </p:spTree>
    <p:extLst>
      <p:ext uri="{BB962C8B-B14F-4D97-AF65-F5344CB8AC3E}">
        <p14:creationId xmlns:p14="http://schemas.microsoft.com/office/powerpoint/2010/main" val="398578893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edit hosts file for specific requirement </a:t>
            </a:r>
          </a:p>
          <a:p>
            <a:endParaRPr lang="en-US" dirty="0"/>
          </a:p>
          <a:p>
            <a:r>
              <a:rPr lang="en-US" dirty="0"/>
              <a:t> [Webserver]</a:t>
            </a:r>
          </a:p>
          <a:p>
            <a:r>
              <a:rPr lang="en-US" dirty="0"/>
              <a:t> client1:8080 </a:t>
            </a:r>
            <a:r>
              <a:rPr lang="en-US" dirty="0" err="1"/>
              <a:t>ansible_connection</a:t>
            </a:r>
            <a:r>
              <a:rPr lang="en-US" dirty="0"/>
              <a:t>=ssh </a:t>
            </a:r>
            <a:r>
              <a:rPr lang="en-US" dirty="0" err="1"/>
              <a:t>ansible_user</a:t>
            </a:r>
            <a:r>
              <a:rPr lang="en-US" dirty="0"/>
              <a:t>=</a:t>
            </a:r>
            <a:r>
              <a:rPr lang="en-US" dirty="0" err="1"/>
              <a:t>vikas</a:t>
            </a:r>
            <a:endParaRPr lang="en-US" dirty="0"/>
          </a:p>
          <a:p>
            <a:endParaRPr lang="en-US" dirty="0"/>
          </a:p>
          <a:p>
            <a:r>
              <a:rPr lang="en-US" dirty="0"/>
              <a:t> [</a:t>
            </a:r>
            <a:r>
              <a:rPr lang="en-US" dirty="0" err="1"/>
              <a:t>ip</a:t>
            </a:r>
            <a:r>
              <a:rPr lang="en-US" dirty="0"/>
              <a:t>-range]</a:t>
            </a:r>
          </a:p>
          <a:p>
            <a:r>
              <a:rPr lang="en-US" dirty="0"/>
              <a:t> 172.168.2.[0:20]</a:t>
            </a:r>
          </a:p>
          <a:p>
            <a:endParaRPr lang="en-US" dirty="0"/>
          </a:p>
          <a:p>
            <a:r>
              <a:rPr lang="en-US" dirty="0"/>
              <a:t> [multi-server]</a:t>
            </a:r>
          </a:p>
          <a:p>
            <a:r>
              <a:rPr lang="en-US" dirty="0"/>
              <a:t> sever[01:10].example.com</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ansible --list-hosts multi-server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u="sng" dirty="0"/>
              <a:t>Make password compulsory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On client Machine : </a:t>
            </a:r>
            <a:r>
              <a:rPr lang="en-US" dirty="0" err="1"/>
              <a:t>visudo</a:t>
            </a:r>
            <a:r>
              <a:rPr lang="en-US" dirty="0"/>
              <a:t> -- &gt; </a:t>
            </a:r>
            <a:r>
              <a:rPr lang="en-US" dirty="0" err="1"/>
              <a:t>ansadmin</a:t>
            </a:r>
            <a:r>
              <a:rPr lang="en-US" dirty="0"/>
              <a:t>     ALL=(ALL)  PASSWD: ALL  -- &gt;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Now on ansible controller machine – ansible -m command  -a  “</a:t>
            </a:r>
            <a:r>
              <a:rPr lang="en-US" dirty="0" err="1"/>
              <a:t>vgs</a:t>
            </a:r>
            <a:r>
              <a:rPr lang="en-US" dirty="0"/>
              <a:t>”  webserver --become -K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u="sng" dirty="0"/>
              <a:t>Ansible configuration:</a:t>
            </a:r>
          </a:p>
          <a:p>
            <a:endParaRPr lang="en-US" u="sng" dirty="0"/>
          </a:p>
          <a:p>
            <a:r>
              <a:rPr lang="en-US" u="none" dirty="0"/>
              <a:t> /</a:t>
            </a:r>
            <a:r>
              <a:rPr lang="en-US" u="none" dirty="0" err="1"/>
              <a:t>etc</a:t>
            </a:r>
            <a:r>
              <a:rPr lang="en-US" u="none" dirty="0"/>
              <a:t>/ansible/</a:t>
            </a:r>
            <a:r>
              <a:rPr lang="en-US" u="none" dirty="0" err="1"/>
              <a:t>ansible.cfg</a:t>
            </a:r>
            <a:endParaRPr lang="en-US" u="none" dirty="0"/>
          </a:p>
          <a:p>
            <a:endParaRPr lang="en-US" u="none" dirty="0"/>
          </a:p>
          <a:p>
            <a:r>
              <a:rPr lang="en-US" u="none" dirty="0"/>
              <a:t>#become=True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u="none" dirty="0"/>
              <a:t>#become_method=sudo</a:t>
            </a:r>
          </a:p>
          <a:p>
            <a:pPr marL="0" marR="0" lvl="0" indent="0" algn="l" defTabSz="914400" rtl="0" eaLnBrk="1" fontAlgn="auto" latinLnBrk="0" hangingPunct="1">
              <a:lnSpc>
                <a:spcPct val="100000"/>
              </a:lnSpc>
              <a:spcBef>
                <a:spcPts val="0"/>
              </a:spcBef>
              <a:spcAft>
                <a:spcPts val="0"/>
              </a:spcAft>
              <a:buClrTx/>
              <a:buSzTx/>
              <a:buFontTx/>
              <a:buNone/>
              <a:tabLst/>
              <a:defRPr/>
            </a:pPr>
            <a:r>
              <a:rPr lang="en-US" u="none" dirty="0"/>
              <a:t>#become_user=root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u="none" dirty="0"/>
              <a:t>#become_ask_pass=True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F2C5D2A0-A42D-4FF9-A970-419ACDEFDAF8}" type="slidenum">
              <a:rPr lang="en-US" smtClean="0"/>
              <a:t>31</a:t>
            </a:fld>
            <a:endParaRPr lang="en-US"/>
          </a:p>
        </p:txBody>
      </p:sp>
    </p:spTree>
    <p:extLst>
      <p:ext uri="{BB962C8B-B14F-4D97-AF65-F5344CB8AC3E}">
        <p14:creationId xmlns:p14="http://schemas.microsoft.com/office/powerpoint/2010/main" val="380163130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ansible --list-hosts &lt;webserver&gt;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ansible --list-hosts all</a:t>
            </a:r>
          </a:p>
          <a:p>
            <a:endParaRPr lang="en-US" dirty="0"/>
          </a:p>
          <a:p>
            <a:r>
              <a:rPr lang="en-US" dirty="0"/>
              <a:t> ansible -m command -a “uptime” webserver </a:t>
            </a:r>
          </a:p>
          <a:p>
            <a:r>
              <a:rPr lang="en-US" dirty="0"/>
              <a:t> ansible -m ping webserver</a:t>
            </a:r>
          </a:p>
          <a:p>
            <a:r>
              <a:rPr lang="en-US" dirty="0"/>
              <a:t> touch file1</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ansible -m copy -a “</a:t>
            </a:r>
            <a:r>
              <a:rPr lang="en-US" dirty="0" err="1"/>
              <a:t>src</a:t>
            </a:r>
            <a:r>
              <a:rPr lang="en-US" dirty="0"/>
              <a:t>=/</a:t>
            </a:r>
            <a:r>
              <a:rPr lang="en-US" dirty="0" err="1"/>
              <a:t>etc</a:t>
            </a:r>
            <a:r>
              <a:rPr lang="en-US" dirty="0"/>
              <a:t>/file1 </a:t>
            </a:r>
            <a:r>
              <a:rPr lang="en-US" dirty="0" err="1"/>
              <a:t>dest</a:t>
            </a:r>
            <a:r>
              <a:rPr lang="en-US" dirty="0"/>
              <a:t>=/</a:t>
            </a:r>
            <a:r>
              <a:rPr lang="en-US" dirty="0" err="1"/>
              <a:t>tmp</a:t>
            </a:r>
            <a:r>
              <a:rPr lang="en-US" dirty="0"/>
              <a:t>/file1” webserver </a:t>
            </a:r>
          </a:p>
          <a:p>
            <a:r>
              <a:rPr lang="en-US" dirty="0"/>
              <a:t> ansible -m file -a “</a:t>
            </a:r>
            <a:r>
              <a:rPr lang="en-US" dirty="0" err="1"/>
              <a:t>dest</a:t>
            </a:r>
            <a:r>
              <a:rPr lang="en-US" dirty="0"/>
              <a:t>=/</a:t>
            </a:r>
            <a:r>
              <a:rPr lang="en-US" dirty="0" err="1"/>
              <a:t>tmp</a:t>
            </a:r>
            <a:r>
              <a:rPr lang="en-US" dirty="0"/>
              <a:t>/</a:t>
            </a:r>
            <a:r>
              <a:rPr lang="en-US" dirty="0" err="1"/>
              <a:t>abc</a:t>
            </a:r>
            <a:r>
              <a:rPr lang="en-US" dirty="0"/>
              <a:t> mode=777 owner=</a:t>
            </a:r>
            <a:r>
              <a:rPr lang="en-US" dirty="0" err="1"/>
              <a:t>ansadmin</a:t>
            </a:r>
            <a:r>
              <a:rPr lang="en-US" dirty="0"/>
              <a:t> group=admin” webserver</a:t>
            </a:r>
          </a:p>
          <a:p>
            <a:r>
              <a:rPr lang="en-US" dirty="0"/>
              <a:t> ansible -m file -a “</a:t>
            </a:r>
            <a:r>
              <a:rPr lang="en-US" dirty="0" err="1"/>
              <a:t>dest</a:t>
            </a:r>
            <a:r>
              <a:rPr lang="en-US" dirty="0"/>
              <a:t>=/</a:t>
            </a:r>
            <a:r>
              <a:rPr lang="en-US" dirty="0" err="1"/>
              <a:t>tmp</a:t>
            </a:r>
            <a:r>
              <a:rPr lang="en-US" dirty="0"/>
              <a:t>/</a:t>
            </a:r>
            <a:r>
              <a:rPr lang="en-US" dirty="0" err="1"/>
              <a:t>abc</a:t>
            </a:r>
            <a:r>
              <a:rPr lang="en-US" dirty="0"/>
              <a:t>  state=absent” --become -K webserver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ansible -m yum -a “name=httpd  state=present” --become -K webserver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ansible -m service -a “name=httpd  state=started” --become -K webserver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ansible -m service -a “name=httpd  enabled=yes state=started ” --become -K webserver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ansible-playbook --syntax-check &lt;</a:t>
            </a:r>
            <a:r>
              <a:rPr lang="en-US" dirty="0" err="1"/>
              <a:t>yaml</a:t>
            </a:r>
            <a:r>
              <a:rPr lang="en-US" dirty="0"/>
              <a:t> file&gt;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ansible-playbook --step &lt;</a:t>
            </a:r>
            <a:r>
              <a:rPr lang="en-US" dirty="0" err="1"/>
              <a:t>palybook.yml</a:t>
            </a:r>
            <a:r>
              <a:rPr lang="en-US" dirty="0"/>
              <a:t>&gt; -C</a:t>
            </a:r>
          </a:p>
          <a:p>
            <a:r>
              <a:rPr lang="en-US" dirty="0"/>
              <a:t> </a:t>
            </a:r>
            <a:r>
              <a:rPr lang="en-US" sz="1200" dirty="0"/>
              <a:t>ansible localhost -m command -a set</a:t>
            </a:r>
          </a:p>
          <a:p>
            <a:endParaRPr lang="en-US" sz="1200" dirty="0"/>
          </a:p>
          <a:p>
            <a:r>
              <a:rPr lang="en-US" sz="1200" dirty="0"/>
              <a:t> ansible localhost -m shell -a set</a:t>
            </a:r>
            <a:endParaRPr lang="en-US" dirty="0"/>
          </a:p>
          <a:p>
            <a:endParaRPr lang="en-US" dirty="0"/>
          </a:p>
          <a:p>
            <a:endParaRPr lang="en-US" dirty="0"/>
          </a:p>
          <a:p>
            <a:r>
              <a:rPr lang="en-US" dirty="0"/>
              <a:t>  </a:t>
            </a:r>
          </a:p>
        </p:txBody>
      </p:sp>
      <p:sp>
        <p:nvSpPr>
          <p:cNvPr id="4" name="Slide Number Placeholder 3"/>
          <p:cNvSpPr>
            <a:spLocks noGrp="1"/>
          </p:cNvSpPr>
          <p:nvPr>
            <p:ph type="sldNum" sz="quarter" idx="5"/>
          </p:nvPr>
        </p:nvSpPr>
        <p:spPr/>
        <p:txBody>
          <a:bodyPr/>
          <a:lstStyle/>
          <a:p>
            <a:fld id="{F2C5D2A0-A42D-4FF9-A970-419ACDEFDAF8}" type="slidenum">
              <a:rPr lang="en-US" smtClean="0"/>
              <a:t>32</a:t>
            </a:fld>
            <a:endParaRPr lang="en-US"/>
          </a:p>
        </p:txBody>
      </p:sp>
    </p:spTree>
    <p:extLst>
      <p:ext uri="{BB962C8B-B14F-4D97-AF65-F5344CB8AC3E}">
        <p14:creationId xmlns:p14="http://schemas.microsoft.com/office/powerpoint/2010/main" val="165620054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fontAlgn="auto" hangingPunct="1">
              <a:spcAft>
                <a:spcPts val="0"/>
              </a:spcAft>
              <a:buFont typeface="Wingdings" panose="05000000000000000000" pitchFamily="2" charset="2"/>
              <a:buChar char="ü"/>
              <a:defRPr/>
            </a:pPr>
            <a:r>
              <a:rPr lang="en-US" sz="1200" dirty="0"/>
              <a:t>Playbooks are the files where Ansible code is written. Playbooks are written in YAML format. Playbooks are one of the core features of Ansible and tell Ansible what to execute.</a:t>
            </a:r>
          </a:p>
          <a:p>
            <a:pPr eaLnBrk="1" fontAlgn="auto" hangingPunct="1">
              <a:spcAft>
                <a:spcPts val="0"/>
              </a:spcAft>
              <a:buFont typeface="Wingdings" panose="05000000000000000000" pitchFamily="2" charset="2"/>
              <a:buChar char="ü"/>
              <a:defRPr/>
            </a:pPr>
            <a:endParaRPr lang="en-US" sz="1200" dirty="0"/>
          </a:p>
          <a:p>
            <a:pPr eaLnBrk="1" fontAlgn="auto" hangingPunct="1">
              <a:spcAft>
                <a:spcPts val="0"/>
              </a:spcAft>
              <a:buFont typeface="Wingdings" panose="05000000000000000000" pitchFamily="2" charset="2"/>
              <a:buChar char="ü"/>
              <a:defRPr/>
            </a:pPr>
            <a:r>
              <a:rPr lang="en-US" sz="1200" dirty="0"/>
              <a:t>Ansible uses YAML syntax for expressing Ansible playbooks because it is very easy for humans to understand, read and write than other common data formats like XML or JSON.</a:t>
            </a:r>
          </a:p>
          <a:p>
            <a:pPr eaLnBrk="1" fontAlgn="auto" hangingPunct="1">
              <a:spcAft>
                <a:spcPts val="0"/>
              </a:spcAft>
              <a:buFont typeface="Wingdings" panose="05000000000000000000" pitchFamily="2" charset="2"/>
              <a:buChar char="ü"/>
              <a:defRPr/>
            </a:pPr>
            <a:endParaRPr lang="en-US" sz="1200" dirty="0"/>
          </a:p>
          <a:p>
            <a:pPr eaLnBrk="1" fontAlgn="auto" hangingPunct="1">
              <a:spcAft>
                <a:spcPts val="0"/>
              </a:spcAft>
              <a:buFont typeface="Wingdings" panose="05000000000000000000" pitchFamily="2" charset="2"/>
              <a:buChar char="ü"/>
              <a:defRPr/>
            </a:pPr>
            <a:r>
              <a:rPr lang="en-US" sz="1200" dirty="0"/>
              <a:t>Each playbook is an aggregation of one or more plays in it. Playbooks are structured using plays. There can be more than one play inside a playbook.</a:t>
            </a:r>
          </a:p>
          <a:p>
            <a:pPr eaLnBrk="1" fontAlgn="auto" hangingPunct="1">
              <a:spcAft>
                <a:spcPts val="0"/>
              </a:spcAft>
              <a:buFont typeface="Wingdings" panose="05000000000000000000" pitchFamily="2" charset="2"/>
              <a:buChar char="ü"/>
              <a:defRPr/>
            </a:pPr>
            <a:endParaRPr lang="en-US" sz="1200" dirty="0"/>
          </a:p>
          <a:p>
            <a:pPr eaLnBrk="1" fontAlgn="auto" hangingPunct="1">
              <a:spcAft>
                <a:spcPts val="0"/>
              </a:spcAft>
              <a:buFont typeface="Wingdings" panose="05000000000000000000" pitchFamily="2" charset="2"/>
              <a:buNone/>
              <a:defRPr/>
            </a:pPr>
            <a:r>
              <a:rPr lang="en-US" sz="1200" dirty="0"/>
              <a:t>===============================================================</a:t>
            </a:r>
          </a:p>
          <a:p>
            <a:pPr eaLnBrk="1" fontAlgn="auto" hangingPunct="1">
              <a:spcAft>
                <a:spcPts val="0"/>
              </a:spcAft>
              <a:buFont typeface="Wingdings" panose="05000000000000000000" pitchFamily="2" charset="2"/>
              <a:buNone/>
              <a:defRPr/>
            </a:pPr>
            <a:r>
              <a:rPr lang="en-US" sz="1200" dirty="0"/>
              <a:t>---</a:t>
            </a:r>
          </a:p>
          <a:p>
            <a:pPr eaLnBrk="1" fontAlgn="auto" hangingPunct="1">
              <a:spcAft>
                <a:spcPts val="0"/>
              </a:spcAft>
              <a:buFont typeface="Wingdings" panose="05000000000000000000" pitchFamily="2" charset="2"/>
              <a:buNone/>
              <a:defRPr/>
            </a:pPr>
            <a:r>
              <a:rPr lang="en-US" sz="1200" dirty="0"/>
              <a:t>- hosts: dev</a:t>
            </a:r>
          </a:p>
          <a:p>
            <a:pPr eaLnBrk="1" fontAlgn="auto" hangingPunct="1">
              <a:spcAft>
                <a:spcPts val="0"/>
              </a:spcAft>
              <a:buFont typeface="Wingdings" panose="05000000000000000000" pitchFamily="2" charset="2"/>
              <a:buNone/>
              <a:defRPr/>
            </a:pPr>
            <a:r>
              <a:rPr lang="en-US" sz="1200" dirty="0"/>
              <a:t>  become: true</a:t>
            </a:r>
          </a:p>
          <a:p>
            <a:pPr eaLnBrk="1" fontAlgn="auto" hangingPunct="1">
              <a:spcAft>
                <a:spcPts val="0"/>
              </a:spcAft>
              <a:buFont typeface="Wingdings" panose="05000000000000000000" pitchFamily="2" charset="2"/>
              <a:buNone/>
              <a:defRPr/>
            </a:pPr>
            <a:r>
              <a:rPr lang="en-US" sz="1200" dirty="0"/>
              <a:t>  </a:t>
            </a:r>
            <a:r>
              <a:rPr lang="en-US" sz="1200" dirty="0" err="1"/>
              <a:t>become_user</a:t>
            </a:r>
            <a:r>
              <a:rPr lang="en-US" sz="1200" dirty="0"/>
              <a:t>: root</a:t>
            </a:r>
          </a:p>
          <a:p>
            <a:pPr eaLnBrk="1" fontAlgn="auto" hangingPunct="1">
              <a:spcAft>
                <a:spcPts val="0"/>
              </a:spcAft>
              <a:buFont typeface="Wingdings" panose="05000000000000000000" pitchFamily="2" charset="2"/>
              <a:buNone/>
              <a:defRPr/>
            </a:pPr>
            <a:r>
              <a:rPr lang="en-US" sz="1200" dirty="0"/>
              <a:t>  tasks:</a:t>
            </a:r>
          </a:p>
          <a:p>
            <a:pPr eaLnBrk="1" fontAlgn="auto" hangingPunct="1">
              <a:spcAft>
                <a:spcPts val="0"/>
              </a:spcAft>
              <a:buFont typeface="Wingdings" panose="05000000000000000000" pitchFamily="2" charset="2"/>
              <a:buNone/>
              <a:defRPr/>
            </a:pPr>
            <a:r>
              <a:rPr lang="en-US" sz="1200" dirty="0"/>
              <a:t>    - name: run the script</a:t>
            </a:r>
          </a:p>
          <a:p>
            <a:pPr eaLnBrk="1" fontAlgn="auto" hangingPunct="1">
              <a:spcAft>
                <a:spcPts val="0"/>
              </a:spcAft>
              <a:buFont typeface="Wingdings" panose="05000000000000000000" pitchFamily="2" charset="2"/>
              <a:buNone/>
              <a:defRPr/>
            </a:pPr>
            <a:r>
              <a:rPr lang="en-US" sz="1200" dirty="0"/>
              <a:t>      script: /home/sverma/ansible/scr.sh</a:t>
            </a:r>
          </a:p>
          <a:p>
            <a:pPr eaLnBrk="1" fontAlgn="auto" hangingPunct="1">
              <a:spcAft>
                <a:spcPts val="0"/>
              </a:spcAft>
              <a:buFont typeface="Wingdings" panose="05000000000000000000" pitchFamily="2" charset="2"/>
              <a:buNone/>
              <a:defRPr/>
            </a:pPr>
            <a:r>
              <a:rPr lang="en-US" sz="1200" dirty="0"/>
              <a:t>      when: </a:t>
            </a:r>
            <a:r>
              <a:rPr lang="en-US" sz="1200" dirty="0" err="1"/>
              <a:t>ansible_distribution</a:t>
            </a:r>
            <a:r>
              <a:rPr lang="en-US" sz="1200" dirty="0"/>
              <a:t> == "RedHat" and </a:t>
            </a:r>
            <a:r>
              <a:rPr lang="en-US" sz="1200" dirty="0" err="1"/>
              <a:t>ansible_distribution_major_version</a:t>
            </a:r>
            <a:r>
              <a:rPr lang="en-US" sz="1200" dirty="0"/>
              <a:t> == '7’</a:t>
            </a:r>
          </a:p>
          <a:p>
            <a:r>
              <a:rPr lang="en-US" dirty="0"/>
              <a:t>===============================================================</a:t>
            </a:r>
          </a:p>
        </p:txBody>
      </p:sp>
      <p:sp>
        <p:nvSpPr>
          <p:cNvPr id="4" name="Slide Number Placeholder 3"/>
          <p:cNvSpPr>
            <a:spLocks noGrp="1"/>
          </p:cNvSpPr>
          <p:nvPr>
            <p:ph type="sldNum" sz="quarter" idx="5"/>
          </p:nvPr>
        </p:nvSpPr>
        <p:spPr/>
        <p:txBody>
          <a:bodyPr/>
          <a:lstStyle/>
          <a:p>
            <a:fld id="{F2C5D2A0-A42D-4FF9-A970-419ACDEFDAF8}" type="slidenum">
              <a:rPr lang="en-US" smtClean="0"/>
              <a:t>33</a:t>
            </a:fld>
            <a:endParaRPr lang="en-US"/>
          </a:p>
        </p:txBody>
      </p:sp>
    </p:spTree>
    <p:extLst>
      <p:ext uri="{BB962C8B-B14F-4D97-AF65-F5344CB8AC3E}">
        <p14:creationId xmlns:p14="http://schemas.microsoft.com/office/powerpoint/2010/main" val="139704803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u="none"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Ansible facts are variables that are automatically discovered by Ansible from a managed host.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u="none" dirty="0"/>
          </a:p>
          <a:p>
            <a:endParaRPr lang="en-US" u="none" dirty="0"/>
          </a:p>
          <a:p>
            <a:r>
              <a:rPr lang="en-US" u="none" dirty="0"/>
              <a:t> </a:t>
            </a:r>
            <a:r>
              <a:rPr lang="en-US" sz="1200" dirty="0"/>
              <a:t>ansible &lt;web-server&gt; -m setup -a “filter=hostname” </a:t>
            </a:r>
            <a:endParaRPr lang="en-US" u="none" dirty="0"/>
          </a:p>
        </p:txBody>
      </p:sp>
      <p:sp>
        <p:nvSpPr>
          <p:cNvPr id="4" name="Slide Number Placeholder 3"/>
          <p:cNvSpPr>
            <a:spLocks noGrp="1"/>
          </p:cNvSpPr>
          <p:nvPr>
            <p:ph type="sldNum" sz="quarter" idx="5"/>
          </p:nvPr>
        </p:nvSpPr>
        <p:spPr/>
        <p:txBody>
          <a:bodyPr/>
          <a:lstStyle/>
          <a:p>
            <a:fld id="{F2C5D2A0-A42D-4FF9-A970-419ACDEFDAF8}" type="slidenum">
              <a:rPr lang="en-US" smtClean="0"/>
              <a:t>34</a:t>
            </a:fld>
            <a:endParaRPr lang="en-US"/>
          </a:p>
        </p:txBody>
      </p:sp>
    </p:spTree>
    <p:extLst>
      <p:ext uri="{BB962C8B-B14F-4D97-AF65-F5344CB8AC3E}">
        <p14:creationId xmlns:p14="http://schemas.microsoft.com/office/powerpoint/2010/main" val="16828662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fontAlgn="auto" hangingPunct="1">
              <a:spcAft>
                <a:spcPts val="0"/>
              </a:spcAft>
              <a:buFont typeface="Wingdings" panose="05000000000000000000" pitchFamily="2" charset="2"/>
              <a:buChar char="ü"/>
              <a:defRPr/>
            </a:pPr>
            <a:r>
              <a:rPr lang="en-US" altLang="en-US" sz="1200" dirty="0">
                <a:solidFill>
                  <a:schemeClr val="tx1">
                    <a:lumMod val="65000"/>
                    <a:lumOff val="35000"/>
                  </a:schemeClr>
                </a:solidFill>
                <a:latin typeface="Comic Sans MS" panose="030F0702030302020204" pitchFamily="66" charset="0"/>
                <a:cs typeface="Segoe UI" panose="020B0502040204020203" pitchFamily="34" charset="0"/>
              </a:rPr>
              <a:t>Ansible is a simple IT automation platform that makes your applications and systems easier to deploy.</a:t>
            </a:r>
          </a:p>
          <a:p>
            <a:pPr eaLnBrk="1" fontAlgn="auto" hangingPunct="1">
              <a:spcAft>
                <a:spcPts val="0"/>
              </a:spcAft>
              <a:buFont typeface="Wingdings" panose="05000000000000000000" pitchFamily="2" charset="2"/>
              <a:buChar char="ü"/>
              <a:defRPr/>
            </a:pPr>
            <a:r>
              <a:rPr lang="en-US" altLang="en-US" sz="1200" dirty="0">
                <a:solidFill>
                  <a:schemeClr val="tx1">
                    <a:lumMod val="65000"/>
                    <a:lumOff val="35000"/>
                  </a:schemeClr>
                </a:solidFill>
                <a:latin typeface="Comic Sans MS" panose="030F0702030302020204" pitchFamily="66" charset="0"/>
                <a:cs typeface="Segoe UI" panose="020B0502040204020203" pitchFamily="34" charset="0"/>
              </a:rPr>
              <a:t>Ansible is an open-source software provisioning, configuration management, and application-deployment tool. </a:t>
            </a:r>
          </a:p>
          <a:p>
            <a:pPr eaLnBrk="1" fontAlgn="auto" hangingPunct="1">
              <a:spcAft>
                <a:spcPts val="0"/>
              </a:spcAft>
              <a:buFont typeface="Wingdings" panose="05000000000000000000" pitchFamily="2" charset="2"/>
              <a:buChar char="ü"/>
              <a:defRPr/>
            </a:pPr>
            <a:r>
              <a:rPr lang="en-US" altLang="en-US" sz="1200" dirty="0">
                <a:solidFill>
                  <a:schemeClr val="tx1">
                    <a:lumMod val="65000"/>
                    <a:lumOff val="35000"/>
                  </a:schemeClr>
                </a:solidFill>
                <a:latin typeface="Comic Sans MS" panose="030F0702030302020204" pitchFamily="66" charset="0"/>
                <a:cs typeface="Segoe UI" panose="020B0502040204020203" pitchFamily="34" charset="0"/>
              </a:rPr>
              <a:t>It runs on many Unix-like systems and can configure both Unix-like systems as well as Microsoft Windows. </a:t>
            </a:r>
          </a:p>
          <a:p>
            <a:pPr eaLnBrk="1" fontAlgn="auto" hangingPunct="1">
              <a:spcAft>
                <a:spcPts val="0"/>
              </a:spcAft>
              <a:buFont typeface="Wingdings" panose="05000000000000000000" pitchFamily="2" charset="2"/>
              <a:buChar char="ü"/>
              <a:defRPr/>
            </a:pPr>
            <a:r>
              <a:rPr lang="en-US" dirty="0"/>
              <a:t>It includes its own declarative language to describe system configuration . </a:t>
            </a:r>
          </a:p>
          <a:p>
            <a:pPr eaLnBrk="1" fontAlgn="auto" hangingPunct="1">
              <a:spcAft>
                <a:spcPts val="0"/>
              </a:spcAft>
              <a:buFont typeface="Wingdings" panose="05000000000000000000" pitchFamily="2" charset="2"/>
              <a:buChar char="ü"/>
              <a:defRPr/>
            </a:pPr>
            <a:r>
              <a:rPr lang="en-US" altLang="en-US" sz="1200" dirty="0">
                <a:solidFill>
                  <a:schemeClr val="tx1">
                    <a:lumMod val="65000"/>
                    <a:lumOff val="35000"/>
                  </a:schemeClr>
                </a:solidFill>
                <a:latin typeface="Comic Sans MS" panose="030F0702030302020204" pitchFamily="66" charset="0"/>
                <a:cs typeface="Segoe UI" panose="020B0502040204020203" pitchFamily="34" charset="0"/>
              </a:rPr>
              <a:t>Ansible was originally written by Michael </a:t>
            </a:r>
            <a:r>
              <a:rPr lang="en-US" altLang="en-US" sz="1200" dirty="0" err="1">
                <a:solidFill>
                  <a:schemeClr val="tx1">
                    <a:lumMod val="65000"/>
                    <a:lumOff val="35000"/>
                  </a:schemeClr>
                </a:solidFill>
                <a:latin typeface="Comic Sans MS" panose="030F0702030302020204" pitchFamily="66" charset="0"/>
                <a:cs typeface="Segoe UI" panose="020B0502040204020203" pitchFamily="34" charset="0"/>
              </a:rPr>
              <a:t>DeHaan</a:t>
            </a:r>
            <a:r>
              <a:rPr lang="en-US" altLang="en-US" sz="1200" dirty="0">
                <a:solidFill>
                  <a:schemeClr val="tx1">
                    <a:lumMod val="65000"/>
                    <a:lumOff val="35000"/>
                  </a:schemeClr>
                </a:solidFill>
                <a:latin typeface="Comic Sans MS" panose="030F0702030302020204" pitchFamily="66" charset="0"/>
                <a:cs typeface="Segoe UI" panose="020B0502040204020203" pitchFamily="34" charset="0"/>
              </a:rPr>
              <a:t> . Ansible has been widely adopted, because it is simple to use for system administrators. Developers ease into using Ansible because it is built on Python. </a:t>
            </a:r>
          </a:p>
          <a:p>
            <a:pPr eaLnBrk="1" fontAlgn="auto" hangingPunct="1">
              <a:spcAft>
                <a:spcPts val="0"/>
              </a:spcAft>
              <a:buFont typeface="Wingdings" panose="05000000000000000000" pitchFamily="2" charset="2"/>
              <a:buChar char="ü"/>
              <a:defRPr/>
            </a:pPr>
            <a:r>
              <a:rPr lang="en-US" altLang="en-US" sz="1200" dirty="0">
                <a:solidFill>
                  <a:schemeClr val="tx1">
                    <a:lumMod val="65000"/>
                    <a:lumOff val="35000"/>
                  </a:schemeClr>
                </a:solidFill>
                <a:latin typeface="Comic Sans MS" panose="030F0702030302020204" pitchFamily="66" charset="0"/>
                <a:cs typeface="Segoe UI" panose="020B0502040204020203" pitchFamily="34" charset="0"/>
              </a:rPr>
              <a:t>Ansible is included as part of the Fedora distribution of Linux, owned by Red Hat, and is also available for Red Hat Enterprise Linux, CentOS, Debian, Scientific Linux, Oracle Linux via Extra Packages for Enterprise Linux (EPEL).</a:t>
            </a:r>
          </a:p>
          <a:p>
            <a:pPr eaLnBrk="1" fontAlgn="auto" hangingPunct="1">
              <a:spcAft>
                <a:spcPts val="0"/>
              </a:spcAft>
              <a:buFont typeface="Wingdings" panose="05000000000000000000" pitchFamily="2" charset="2"/>
              <a:buNone/>
              <a:defRPr/>
            </a:pPr>
            <a:endParaRPr lang="en-US" altLang="en-US" sz="1100" dirty="0">
              <a:solidFill>
                <a:schemeClr val="tx1">
                  <a:lumMod val="65000"/>
                  <a:lumOff val="35000"/>
                </a:schemeClr>
              </a:solidFill>
              <a:latin typeface="Comic Sans MS" panose="030F0702030302020204" pitchFamily="66" charset="0"/>
              <a:cs typeface="Segoe UI" panose="020B0502040204020203" pitchFamily="34" charset="0"/>
            </a:endParaRPr>
          </a:p>
          <a:p>
            <a:r>
              <a:rPr lang="en-US" sz="1100" dirty="0"/>
              <a:t>http://docs.ansible.com/</a:t>
            </a:r>
          </a:p>
          <a:p>
            <a:r>
              <a:rPr lang="en-US" sz="1100" dirty="0"/>
              <a:t>http://docs.ansible.com/ansible/latest/intro_installation.html</a:t>
            </a:r>
          </a:p>
          <a:p>
            <a:r>
              <a:rPr lang="en-US" sz="1100" dirty="0"/>
              <a:t>Osboxes.com</a:t>
            </a:r>
          </a:p>
          <a:p>
            <a:endParaRPr lang="en-US" sz="1100" dirty="0"/>
          </a:p>
          <a:p>
            <a:r>
              <a:rPr lang="en-US" sz="1100" dirty="0"/>
              <a:t>https://docs.ansible.com/ansible/latest/installation_guide/intro_installation.html</a:t>
            </a:r>
          </a:p>
          <a:p>
            <a:endParaRPr lang="en-US" sz="1100" dirty="0"/>
          </a:p>
          <a:p>
            <a:pPr eaLnBrk="1" fontAlgn="auto" hangingPunct="1">
              <a:spcAft>
                <a:spcPts val="0"/>
              </a:spcAft>
              <a:buFont typeface="Wingdings" panose="05000000000000000000" pitchFamily="2" charset="2"/>
              <a:buNone/>
              <a:defRPr/>
            </a:pPr>
            <a:endParaRPr lang="en-US" altLang="en-US" sz="1100" dirty="0">
              <a:solidFill>
                <a:schemeClr val="tx1">
                  <a:lumMod val="65000"/>
                  <a:lumOff val="35000"/>
                </a:schemeClr>
              </a:solidFill>
              <a:latin typeface="Comic Sans MS" panose="030F0702030302020204" pitchFamily="66" charset="0"/>
              <a:cs typeface="Segoe UI" panose="020B0502040204020203" pitchFamily="34" charset="0"/>
            </a:endParaRPr>
          </a:p>
          <a:p>
            <a:endParaRPr lang="en-US" dirty="0"/>
          </a:p>
        </p:txBody>
      </p:sp>
      <p:sp>
        <p:nvSpPr>
          <p:cNvPr id="4" name="Slide Number Placeholder 3"/>
          <p:cNvSpPr>
            <a:spLocks noGrp="1"/>
          </p:cNvSpPr>
          <p:nvPr>
            <p:ph type="sldNum" sz="quarter" idx="5"/>
          </p:nvPr>
        </p:nvSpPr>
        <p:spPr/>
        <p:txBody>
          <a:bodyPr/>
          <a:lstStyle/>
          <a:p>
            <a:fld id="{F2C5D2A0-A42D-4FF9-A970-419ACDEFDAF8}" type="slidenum">
              <a:rPr lang="en-US" smtClean="0"/>
              <a:t>3</a:t>
            </a:fld>
            <a:endParaRPr lang="en-US"/>
          </a:p>
        </p:txBody>
      </p:sp>
    </p:spTree>
    <p:extLst>
      <p:ext uri="{BB962C8B-B14F-4D97-AF65-F5344CB8AC3E}">
        <p14:creationId xmlns:p14="http://schemas.microsoft.com/office/powerpoint/2010/main" val="1477870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171450" algn="l" defTabSz="914400" rtl="0" eaLnBrk="1" fontAlgn="auto" latinLnBrk="0" hangingPunct="1">
              <a:spcAft>
                <a:spcPts val="0"/>
              </a:spcAft>
              <a:buFont typeface="Wingdings" panose="05000000000000000000" pitchFamily="2" charset="2"/>
              <a:buChar char="Ø"/>
              <a:defRPr/>
            </a:pPr>
            <a:r>
              <a:rPr lang="en-US" sz="1200" kern="1200" dirty="0">
                <a:solidFill>
                  <a:schemeClr val="tx1">
                    <a:lumMod val="65000"/>
                    <a:lumOff val="35000"/>
                  </a:schemeClr>
                </a:solidFill>
                <a:latin typeface="Comic Sans MS" panose="030F0702030302020204" pitchFamily="66" charset="0"/>
                <a:ea typeface="+mn-ea"/>
                <a:cs typeface="Segoe UI" panose="020B0502040204020203" pitchFamily="34" charset="0"/>
              </a:rPr>
              <a:t>Ansible playbooks – An organized unit of scripts which defines work of server configuration and written in YAML .</a:t>
            </a:r>
            <a:r>
              <a:rPr lang="en-US" altLang="en-US" sz="1200" kern="1200" dirty="0">
                <a:solidFill>
                  <a:schemeClr val="tx1">
                    <a:lumMod val="65000"/>
                    <a:lumOff val="35000"/>
                  </a:schemeClr>
                </a:solidFill>
                <a:latin typeface="Comic Sans MS" panose="030F0702030302020204" pitchFamily="66" charset="0"/>
                <a:ea typeface="+mn-ea"/>
                <a:cs typeface="Segoe UI" panose="020B0502040204020203" pitchFamily="34" charset="0"/>
              </a:rPr>
              <a:t>Instead of writing custom, individualized scripts, system administrators create high-level plays in Ansible. A play performs a series of tasks on the host, or group of hosts, specified in the play. A file that contains one or more plays is called a playbook.</a:t>
            </a:r>
          </a:p>
          <a:p>
            <a:pPr marL="0" indent="0" algn="l" defTabSz="914400" rtl="0" eaLnBrk="1" fontAlgn="auto" latinLnBrk="0" hangingPunct="1">
              <a:spcAft>
                <a:spcPts val="0"/>
              </a:spcAft>
              <a:buFont typeface="Wingdings" panose="05000000000000000000" pitchFamily="2" charset="2"/>
              <a:buNone/>
              <a:defRPr/>
            </a:pPr>
            <a:endParaRPr lang="en-US" altLang="en-US" sz="1200" kern="1200" dirty="0">
              <a:solidFill>
                <a:schemeClr val="tx1">
                  <a:lumMod val="65000"/>
                  <a:lumOff val="35000"/>
                </a:schemeClr>
              </a:solidFill>
              <a:latin typeface="Comic Sans MS" panose="030F0702030302020204" pitchFamily="66" charset="0"/>
              <a:ea typeface="+mn-ea"/>
              <a:cs typeface="Segoe UI" panose="020B0502040204020203" pitchFamily="34" charset="0"/>
            </a:endParaRPr>
          </a:p>
          <a:p>
            <a:pPr marL="0" algn="l" defTabSz="914400" rtl="0" eaLnBrk="1" fontAlgn="auto" latinLnBrk="0" hangingPunct="1">
              <a:spcAft>
                <a:spcPts val="0"/>
              </a:spcAft>
              <a:buFont typeface="Wingdings" panose="05000000000000000000" pitchFamily="2" charset="2"/>
              <a:buChar char="Ø"/>
              <a:defRPr/>
            </a:pPr>
            <a:r>
              <a:rPr lang="en-US" sz="1200" kern="1200" dirty="0">
                <a:solidFill>
                  <a:schemeClr val="tx1">
                    <a:lumMod val="65000"/>
                    <a:lumOff val="35000"/>
                  </a:schemeClr>
                </a:solidFill>
                <a:latin typeface="Comic Sans MS" panose="030F0702030302020204" pitchFamily="66" charset="0"/>
                <a:ea typeface="+mn-ea"/>
                <a:cs typeface="Segoe UI" panose="020B0502040204020203" pitchFamily="34" charset="0"/>
              </a:rPr>
              <a:t>A managed host is a system that Ansible logs into, installs modules, and executes remote commands to perform configuration tasks. Other names for a managed host include managed node and remote node. </a:t>
            </a:r>
          </a:p>
          <a:p>
            <a:pPr marL="0" algn="l" defTabSz="914400" rtl="0" eaLnBrk="1" fontAlgn="auto" latinLnBrk="0" hangingPunct="1">
              <a:spcAft>
                <a:spcPts val="0"/>
              </a:spcAft>
              <a:buFont typeface="Wingdings" panose="05000000000000000000" pitchFamily="2" charset="2"/>
              <a:buNone/>
              <a:defRPr/>
            </a:pPr>
            <a:endParaRPr lang="en-US" sz="1200" kern="1200" dirty="0">
              <a:solidFill>
                <a:schemeClr val="tx1">
                  <a:lumMod val="65000"/>
                  <a:lumOff val="35000"/>
                </a:schemeClr>
              </a:solidFill>
              <a:latin typeface="Comic Sans MS" panose="030F0702030302020204" pitchFamily="66" charset="0"/>
              <a:ea typeface="+mn-ea"/>
              <a:cs typeface="Segoe UI" panose="020B0502040204020203" pitchFamily="34" charset="0"/>
            </a:endParaRPr>
          </a:p>
          <a:p>
            <a:pPr marL="0" algn="l" defTabSz="914400" rtl="0" eaLnBrk="1" fontAlgn="auto" latinLnBrk="0" hangingPunct="1">
              <a:spcAft>
                <a:spcPts val="0"/>
              </a:spcAft>
              <a:buFont typeface="Wingdings" panose="05000000000000000000" pitchFamily="2" charset="2"/>
              <a:buChar char="Ø"/>
              <a:defRPr/>
            </a:pPr>
            <a:r>
              <a:rPr lang="en-US" sz="1200" kern="1200" dirty="0">
                <a:solidFill>
                  <a:schemeClr val="tx1">
                    <a:lumMod val="65000"/>
                    <a:lumOff val="35000"/>
                  </a:schemeClr>
                </a:solidFill>
                <a:latin typeface="Comic Sans MS" panose="030F0702030302020204" pitchFamily="66" charset="0"/>
                <a:ea typeface="+mn-ea"/>
                <a:cs typeface="Segoe UI" panose="020B0502040204020203" pitchFamily="34" charset="0"/>
              </a:rPr>
              <a:t>Ansible uses SSH to communicate with managed hosts, so SSH must be installed and configured to allow incoming connections. Managed hosts must have Python 2.4 or later installed to run Ansible, which includes Red Hat Enterprise Linux 5, 6, and 7 hosts.</a:t>
            </a:r>
          </a:p>
          <a:p>
            <a:pPr marL="0" algn="l" defTabSz="914400" rtl="0" eaLnBrk="1" fontAlgn="auto" latinLnBrk="0" hangingPunct="1">
              <a:spcAft>
                <a:spcPts val="0"/>
              </a:spcAft>
              <a:buFont typeface="Wingdings" panose="05000000000000000000" pitchFamily="2" charset="2"/>
              <a:buNone/>
              <a:defRPr/>
            </a:pPr>
            <a:endParaRPr lang="en-US" sz="1200" kern="1200" dirty="0">
              <a:solidFill>
                <a:schemeClr val="tx1">
                  <a:lumMod val="65000"/>
                  <a:lumOff val="35000"/>
                </a:schemeClr>
              </a:solidFill>
              <a:latin typeface="Comic Sans MS" panose="030F0702030302020204" pitchFamily="66" charset="0"/>
              <a:ea typeface="+mn-ea"/>
              <a:cs typeface="Segoe UI" panose="020B0502040204020203" pitchFamily="34" charset="0"/>
            </a:endParaRPr>
          </a:p>
          <a:p>
            <a:pPr marL="0" algn="l" defTabSz="914400" rtl="0" eaLnBrk="1" fontAlgn="auto" latinLnBrk="0" hangingPunct="1">
              <a:spcAft>
                <a:spcPts val="0"/>
              </a:spcAft>
              <a:buFont typeface="Wingdings" panose="05000000000000000000" pitchFamily="2" charset="2"/>
              <a:buChar char="Ø"/>
              <a:defRPr/>
            </a:pPr>
            <a:r>
              <a:rPr lang="en-US" altLang="en-US" sz="1200" kern="1200" dirty="0">
                <a:solidFill>
                  <a:schemeClr val="tx1">
                    <a:lumMod val="65000"/>
                    <a:lumOff val="35000"/>
                  </a:schemeClr>
                </a:solidFill>
                <a:latin typeface="Comic Sans MS" panose="030F0702030302020204" pitchFamily="66" charset="0"/>
                <a:ea typeface="+mn-ea"/>
                <a:cs typeface="Segoe UI" panose="020B0502040204020203" pitchFamily="34" charset="0"/>
              </a:rPr>
              <a:t>The python-simple json package must also be installed on Red Hat Enterprise Linux 5 managed hosts. It is not required on Red Hat Enterprise Linux 6 and 7 managed hosts, since Python 2.5 (and newer versions) provide its functionality by default.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en-US" sz="1200" kern="1200" dirty="0">
              <a:solidFill>
                <a:schemeClr val="tx1">
                  <a:lumMod val="65000"/>
                  <a:lumOff val="35000"/>
                </a:schemeClr>
              </a:solidFill>
              <a:latin typeface="Comic Sans MS" panose="030F0702030302020204" pitchFamily="66" charset="0"/>
              <a:ea typeface="+mn-ea"/>
              <a:cs typeface="Segoe UI" panose="020B0502040204020203" pitchFamily="34" charset="0"/>
            </a:endParaRPr>
          </a:p>
          <a:p>
            <a:pPr marL="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altLang="en-US" sz="1200" kern="1200" dirty="0">
                <a:solidFill>
                  <a:schemeClr val="tx1">
                    <a:lumMod val="65000"/>
                    <a:lumOff val="35000"/>
                  </a:schemeClr>
                </a:solidFill>
                <a:latin typeface="Comic Sans MS" panose="030F0702030302020204" pitchFamily="66" charset="0"/>
                <a:ea typeface="+mn-ea"/>
                <a:cs typeface="Segoe UI" panose="020B0502040204020203" pitchFamily="34" charset="0"/>
              </a:rPr>
              <a:t>Host Inventory defines which hosts Ansible manages. Hosts may belong to groups which are typically used to identify the hosts' role in the datacenter. A host can be a member of more than one group.</a:t>
            </a:r>
          </a:p>
          <a:p>
            <a:endParaRPr lang="en-US" dirty="0"/>
          </a:p>
          <a:p>
            <a:r>
              <a:rPr lang="en-US" dirty="0"/>
              <a:t>Limitations :</a:t>
            </a:r>
          </a:p>
          <a:p>
            <a:endParaRPr lang="en-US" dirty="0"/>
          </a:p>
          <a:p>
            <a:pPr>
              <a:buFont typeface="Wingdings" panose="05000000000000000000" pitchFamily="2" charset="2"/>
              <a:buChar char="ü"/>
              <a:defRPr/>
            </a:pPr>
            <a:r>
              <a:rPr lang="en-US" altLang="en-US" dirty="0">
                <a:solidFill>
                  <a:schemeClr val="tx1">
                    <a:lumMod val="65000"/>
                    <a:lumOff val="35000"/>
                  </a:schemeClr>
                </a:solidFill>
                <a:latin typeface="Comic Sans MS" panose="030F0702030302020204" pitchFamily="66" charset="0"/>
                <a:cs typeface="Segoe UI" panose="020B0502040204020203" pitchFamily="34" charset="0"/>
              </a:rPr>
              <a:t>Ansible can add packages to an installation, but it does not perform the initial installation of the system. Every system can start with a minimal installation, either via Kickstart or a base cloud starter image, then use Ansible for further configuration.</a:t>
            </a:r>
          </a:p>
          <a:p>
            <a:pPr>
              <a:buFont typeface="Wingdings" panose="05000000000000000000" pitchFamily="2" charset="2"/>
              <a:buChar char="ü"/>
              <a:defRPr/>
            </a:pPr>
            <a:endParaRPr lang="en-US" altLang="en-US" dirty="0">
              <a:solidFill>
                <a:schemeClr val="tx1">
                  <a:lumMod val="65000"/>
                  <a:lumOff val="35000"/>
                </a:schemeClr>
              </a:solidFill>
              <a:latin typeface="Comic Sans MS" panose="030F0702030302020204" pitchFamily="66" charset="0"/>
              <a:cs typeface="Segoe UI" panose="020B0502040204020203" pitchFamily="34" charset="0"/>
            </a:endParaRPr>
          </a:p>
          <a:p>
            <a:pPr>
              <a:buFont typeface="Wingdings" panose="05000000000000000000" pitchFamily="2" charset="2"/>
              <a:buChar char="ü"/>
              <a:defRPr/>
            </a:pPr>
            <a:r>
              <a:rPr lang="en-US" altLang="en-US" dirty="0">
                <a:solidFill>
                  <a:schemeClr val="tx1">
                    <a:lumMod val="65000"/>
                    <a:lumOff val="35000"/>
                  </a:schemeClr>
                </a:solidFill>
                <a:latin typeface="Comic Sans MS" panose="030F0702030302020204" pitchFamily="66" charset="0"/>
                <a:cs typeface="Segoe UI" panose="020B0502040204020203" pitchFamily="34" charset="0"/>
              </a:rPr>
              <a:t>Although Ansible can remediate configuration drift, it does not monitor for it.</a:t>
            </a:r>
          </a:p>
          <a:p>
            <a:pPr>
              <a:defRPr/>
            </a:pPr>
            <a:endParaRPr lang="en-US" altLang="en-US" dirty="0">
              <a:solidFill>
                <a:schemeClr val="tx1">
                  <a:lumMod val="65000"/>
                  <a:lumOff val="35000"/>
                </a:schemeClr>
              </a:solidFill>
              <a:latin typeface="Comic Sans MS" panose="030F0702030302020204" pitchFamily="66" charset="0"/>
              <a:cs typeface="Segoe UI" panose="020B0502040204020203" pitchFamily="34" charset="0"/>
            </a:endParaRPr>
          </a:p>
          <a:p>
            <a:pPr>
              <a:buFont typeface="Wingdings" panose="05000000000000000000" pitchFamily="2" charset="2"/>
              <a:buChar char="ü"/>
              <a:defRPr/>
            </a:pPr>
            <a:r>
              <a:rPr lang="en-US" altLang="en-US" dirty="0">
                <a:solidFill>
                  <a:schemeClr val="tx1">
                    <a:lumMod val="65000"/>
                    <a:lumOff val="35000"/>
                  </a:schemeClr>
                </a:solidFill>
                <a:latin typeface="Comic Sans MS" panose="030F0702030302020204" pitchFamily="66" charset="0"/>
                <a:cs typeface="Segoe UI" panose="020B0502040204020203" pitchFamily="34" charset="0"/>
              </a:rPr>
              <a:t>Ansible does not track what changes are made to files on the system, nor does it track what user or process made those changes.</a:t>
            </a:r>
          </a:p>
          <a:p>
            <a:endParaRPr lang="en-US" sz="1200" dirty="0"/>
          </a:p>
          <a:p>
            <a:endParaRPr lang="en-US" dirty="0"/>
          </a:p>
        </p:txBody>
      </p:sp>
      <p:sp>
        <p:nvSpPr>
          <p:cNvPr id="4" name="Slide Number Placeholder 3"/>
          <p:cNvSpPr>
            <a:spLocks noGrp="1"/>
          </p:cNvSpPr>
          <p:nvPr>
            <p:ph type="sldNum" sz="quarter" idx="5"/>
          </p:nvPr>
        </p:nvSpPr>
        <p:spPr/>
        <p:txBody>
          <a:bodyPr/>
          <a:lstStyle/>
          <a:p>
            <a:fld id="{F2C5D2A0-A42D-4FF9-A970-419ACDEFDAF8}" type="slidenum">
              <a:rPr lang="en-US" smtClean="0"/>
              <a:t>4</a:t>
            </a:fld>
            <a:endParaRPr lang="en-US"/>
          </a:p>
        </p:txBody>
      </p:sp>
    </p:spTree>
    <p:extLst>
      <p:ext uri="{BB962C8B-B14F-4D97-AF65-F5344CB8AC3E}">
        <p14:creationId xmlns:p14="http://schemas.microsoft.com/office/powerpoint/2010/main" val="12435367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defTabSz="914400" rtl="0" eaLnBrk="1" fontAlgn="auto" latinLnBrk="0" hangingPunct="1">
              <a:spcAft>
                <a:spcPts val="0"/>
              </a:spcAft>
              <a:buFont typeface="Wingdings" panose="05000000000000000000" pitchFamily="2" charset="2"/>
              <a:buNone/>
              <a:defRPr/>
            </a:pPr>
            <a:r>
              <a:rPr lang="en-US" altLang="en-US" sz="1200" kern="1200" dirty="0">
                <a:solidFill>
                  <a:schemeClr val="tx1">
                    <a:lumMod val="65000"/>
                    <a:lumOff val="35000"/>
                  </a:schemeClr>
                </a:solidFill>
                <a:latin typeface="Comic Sans MS" panose="030F0702030302020204" pitchFamily="66" charset="0"/>
                <a:ea typeface="+mn-ea"/>
                <a:cs typeface="Segoe UI" panose="020B0502040204020203" pitchFamily="34" charset="0"/>
              </a:rPr>
              <a:t>Ansible can help you with </a:t>
            </a:r>
            <a:r>
              <a:rPr lang="en-US" sz="1200" kern="1200" dirty="0">
                <a:solidFill>
                  <a:schemeClr val="tx1">
                    <a:lumMod val="65000"/>
                    <a:lumOff val="35000"/>
                  </a:schemeClr>
                </a:solidFill>
                <a:latin typeface="Comic Sans MS" panose="030F0702030302020204" pitchFamily="66" charset="0"/>
                <a:ea typeface="+mn-ea"/>
                <a:cs typeface="Segoe UI" panose="020B0502040204020203" pitchFamily="34" charset="0"/>
              </a:rPr>
              <a:t>provisioning and </a:t>
            </a:r>
            <a:r>
              <a:rPr lang="en-US" altLang="en-US" sz="1200" kern="1200" dirty="0">
                <a:solidFill>
                  <a:schemeClr val="tx1">
                    <a:lumMod val="65000"/>
                    <a:lumOff val="35000"/>
                  </a:schemeClr>
                </a:solidFill>
                <a:latin typeface="Comic Sans MS" panose="030F0702030302020204" pitchFamily="66" charset="0"/>
                <a:ea typeface="+mn-ea"/>
                <a:cs typeface="Segoe UI" panose="020B0502040204020203" pitchFamily="34" charset="0"/>
              </a:rPr>
              <a:t>configuration management, application deployment &amp; task automation as shown below:</a:t>
            </a:r>
          </a:p>
          <a:p>
            <a:pPr marL="0" indent="-171450" algn="l" defTabSz="914400" rtl="0" eaLnBrk="1" fontAlgn="auto" latinLnBrk="0" hangingPunct="1">
              <a:spcAft>
                <a:spcPts val="0"/>
              </a:spcAft>
              <a:buFont typeface="Wingdings" panose="05000000000000000000" pitchFamily="2" charset="2"/>
              <a:buChar char="ü"/>
              <a:defRPr/>
            </a:pPr>
            <a:endParaRPr lang="en-US" altLang="en-US" sz="1200" kern="1200" dirty="0">
              <a:solidFill>
                <a:schemeClr val="tx1">
                  <a:lumMod val="65000"/>
                  <a:lumOff val="35000"/>
                </a:schemeClr>
              </a:solidFill>
              <a:latin typeface="Comic Sans MS" panose="030F0702030302020204" pitchFamily="66" charset="0"/>
              <a:ea typeface="+mn-ea"/>
              <a:cs typeface="Segoe UI" panose="020B0502040204020203" pitchFamily="34" charset="0"/>
            </a:endParaRPr>
          </a:p>
          <a:p>
            <a:pPr marL="0" indent="-171450" algn="l" defTabSz="914400" rtl="0" eaLnBrk="1" fontAlgn="auto" latinLnBrk="0" hangingPunct="1">
              <a:spcAft>
                <a:spcPts val="0"/>
              </a:spcAft>
              <a:buFont typeface="Wingdings" panose="05000000000000000000" pitchFamily="2" charset="2"/>
              <a:buChar char="ü"/>
              <a:defRPr/>
            </a:pPr>
            <a:r>
              <a:rPr lang="en-US" altLang="en-US" sz="1200" kern="1200" dirty="0">
                <a:solidFill>
                  <a:schemeClr val="tx1">
                    <a:lumMod val="65000"/>
                    <a:lumOff val="35000"/>
                  </a:schemeClr>
                </a:solidFill>
                <a:latin typeface="Comic Sans MS" panose="030F0702030302020204" pitchFamily="66" charset="0"/>
                <a:ea typeface="+mn-ea"/>
                <a:cs typeface="Segoe UI" panose="020B0502040204020203" pitchFamily="34" charset="0"/>
              </a:rPr>
              <a:t>Configuration of servers – like installing a particular application on 100 machines .Just write the playbook and automate the stuff .</a:t>
            </a:r>
          </a:p>
          <a:p>
            <a:pPr marL="0" indent="-171450" algn="l" defTabSz="914400" rtl="0" eaLnBrk="1" fontAlgn="auto" latinLnBrk="0" hangingPunct="1">
              <a:spcAft>
                <a:spcPts val="0"/>
              </a:spcAft>
              <a:buFont typeface="Wingdings" panose="05000000000000000000" pitchFamily="2" charset="2"/>
              <a:buChar char="ü"/>
              <a:defRPr/>
            </a:pPr>
            <a:r>
              <a:rPr lang="en-US" altLang="en-US" sz="1200" kern="1200" dirty="0">
                <a:solidFill>
                  <a:schemeClr val="tx1">
                    <a:lumMod val="65000"/>
                    <a:lumOff val="35000"/>
                  </a:schemeClr>
                </a:solidFill>
                <a:latin typeface="Comic Sans MS" panose="030F0702030302020204" pitchFamily="66" charset="0"/>
                <a:ea typeface="+mn-ea"/>
                <a:cs typeface="Segoe UI" panose="020B0502040204020203" pitchFamily="34" charset="0"/>
              </a:rPr>
              <a:t>Application deployment – Number of steps to be followed to deploy an application.</a:t>
            </a:r>
          </a:p>
          <a:p>
            <a:pPr marL="0" indent="-171450" algn="l" defTabSz="914400" rtl="0" eaLnBrk="1" fontAlgn="auto" latinLnBrk="0" hangingPunct="1">
              <a:spcAft>
                <a:spcPts val="0"/>
              </a:spcAft>
              <a:buFont typeface="Wingdings" panose="05000000000000000000" pitchFamily="2" charset="2"/>
              <a:buChar char="ü"/>
              <a:defRPr/>
            </a:pPr>
            <a:r>
              <a:rPr lang="en-US" altLang="en-US" sz="1200" kern="1200" dirty="0">
                <a:solidFill>
                  <a:schemeClr val="tx1">
                    <a:lumMod val="65000"/>
                    <a:lumOff val="35000"/>
                  </a:schemeClr>
                </a:solidFill>
                <a:latin typeface="Comic Sans MS" panose="030F0702030302020204" pitchFamily="66" charset="0"/>
                <a:ea typeface="+mn-ea"/>
                <a:cs typeface="Segoe UI" panose="020B0502040204020203" pitchFamily="34" charset="0"/>
              </a:rPr>
              <a:t>Continuous testing of already install application</a:t>
            </a:r>
          </a:p>
          <a:p>
            <a:pPr marL="0" indent="-171450" algn="l" defTabSz="914400" rtl="0" eaLnBrk="1" fontAlgn="auto" latinLnBrk="0" hangingPunct="1">
              <a:spcAft>
                <a:spcPts val="0"/>
              </a:spcAft>
              <a:buFont typeface="Wingdings" panose="05000000000000000000" pitchFamily="2" charset="2"/>
              <a:buChar char="ü"/>
              <a:defRPr/>
            </a:pPr>
            <a:r>
              <a:rPr lang="en-US" altLang="en-US" sz="1200" kern="1200" dirty="0">
                <a:solidFill>
                  <a:schemeClr val="tx1">
                    <a:lumMod val="65000"/>
                    <a:lumOff val="35000"/>
                  </a:schemeClr>
                </a:solidFill>
                <a:latin typeface="Comic Sans MS" panose="030F0702030302020204" pitchFamily="66" charset="0"/>
                <a:ea typeface="+mn-ea"/>
                <a:cs typeface="Segoe UI" panose="020B0502040204020203" pitchFamily="34" charset="0"/>
              </a:rPr>
              <a:t>Provisioning – Bare metal installation .</a:t>
            </a:r>
          </a:p>
          <a:p>
            <a:pPr marL="0" indent="-171450" algn="l" defTabSz="914400" rtl="0" eaLnBrk="1" fontAlgn="auto" latinLnBrk="0" hangingPunct="1">
              <a:spcAft>
                <a:spcPts val="0"/>
              </a:spcAft>
              <a:buFont typeface="Wingdings" panose="05000000000000000000" pitchFamily="2" charset="2"/>
              <a:buChar char="ü"/>
              <a:defRPr/>
            </a:pPr>
            <a:r>
              <a:rPr lang="en-US" altLang="en-US" sz="1200" kern="1200" dirty="0">
                <a:solidFill>
                  <a:schemeClr val="tx1">
                    <a:lumMod val="65000"/>
                    <a:lumOff val="35000"/>
                  </a:schemeClr>
                </a:solidFill>
                <a:latin typeface="Comic Sans MS" panose="030F0702030302020204" pitchFamily="66" charset="0"/>
                <a:ea typeface="+mn-ea"/>
                <a:cs typeface="Segoe UI" panose="020B0502040204020203" pitchFamily="34" charset="0"/>
              </a:rPr>
              <a:t>Orchestration – Like first remove the ALB then update the server .</a:t>
            </a:r>
          </a:p>
          <a:p>
            <a:pPr marL="0" indent="-171450" algn="l" defTabSz="914400" rtl="0" eaLnBrk="1" fontAlgn="auto" latinLnBrk="0" hangingPunct="1">
              <a:spcAft>
                <a:spcPts val="0"/>
              </a:spcAft>
              <a:buFont typeface="Wingdings" panose="05000000000000000000" pitchFamily="2" charset="2"/>
              <a:buChar char="ü"/>
              <a:defRPr/>
            </a:pPr>
            <a:r>
              <a:rPr lang="en-US" altLang="en-US" sz="1200" kern="1200" dirty="0">
                <a:solidFill>
                  <a:schemeClr val="tx1">
                    <a:lumMod val="65000"/>
                    <a:lumOff val="35000"/>
                  </a:schemeClr>
                </a:solidFill>
                <a:latin typeface="Comic Sans MS" panose="030F0702030302020204" pitchFamily="66" charset="0"/>
                <a:ea typeface="+mn-ea"/>
                <a:cs typeface="Segoe UI" panose="020B0502040204020203" pitchFamily="34" charset="0"/>
              </a:rPr>
              <a:t>Automation of tasks</a:t>
            </a:r>
          </a:p>
          <a:p>
            <a:pPr marL="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1200" kern="1200" dirty="0">
                <a:solidFill>
                  <a:schemeClr val="tx1">
                    <a:lumMod val="65000"/>
                    <a:lumOff val="35000"/>
                  </a:schemeClr>
                </a:solidFill>
                <a:latin typeface="Comic Sans MS" panose="030F0702030302020204" pitchFamily="66" charset="0"/>
                <a:ea typeface="+mn-ea"/>
                <a:cs typeface="Segoe UI" panose="020B0502040204020203" pitchFamily="34" charset="0"/>
              </a:rPr>
              <a:t>It’s agentless (you don’t have to install anything on the host) Just SSH from Master . So, no server management activity .</a:t>
            </a:r>
          </a:p>
          <a:p>
            <a:pPr marL="0" indent="-171450" algn="l" defTabSz="914400" rtl="0" eaLnBrk="1" fontAlgn="auto" latinLnBrk="0" hangingPunct="1">
              <a:spcAft>
                <a:spcPts val="0"/>
              </a:spcAft>
              <a:buFont typeface="Wingdings" panose="05000000000000000000" pitchFamily="2" charset="2"/>
              <a:buChar char="ü"/>
              <a:defRPr/>
            </a:pPr>
            <a:r>
              <a:rPr lang="en-US" sz="1200" kern="1200" dirty="0">
                <a:solidFill>
                  <a:schemeClr val="tx1">
                    <a:lumMod val="65000"/>
                    <a:lumOff val="35000"/>
                  </a:schemeClr>
                </a:solidFill>
                <a:latin typeface="Comic Sans MS" panose="030F0702030302020204" pitchFamily="66" charset="0"/>
                <a:ea typeface="+mn-ea"/>
                <a:cs typeface="Segoe UI" panose="020B0502040204020203" pitchFamily="34" charset="0"/>
              </a:rPr>
              <a:t>Large number of ready to use modules for system management &amp; Custom modules can be added if needed.</a:t>
            </a:r>
          </a:p>
          <a:p>
            <a:pPr marL="0" indent="-171450" algn="l" defTabSz="914400" rtl="0" eaLnBrk="1" fontAlgn="auto" latinLnBrk="0" hangingPunct="1">
              <a:spcAft>
                <a:spcPts val="0"/>
              </a:spcAft>
              <a:buFont typeface="Wingdings" panose="05000000000000000000" pitchFamily="2" charset="2"/>
              <a:buChar char="ü"/>
              <a:defRPr/>
            </a:pPr>
            <a:r>
              <a:rPr lang="en-US" sz="1200" kern="1200" dirty="0">
                <a:solidFill>
                  <a:schemeClr val="tx1">
                    <a:lumMod val="65000"/>
                    <a:lumOff val="35000"/>
                  </a:schemeClr>
                </a:solidFill>
                <a:latin typeface="Comic Sans MS" panose="030F0702030302020204" pitchFamily="66" charset="0"/>
                <a:ea typeface="+mn-ea"/>
                <a:cs typeface="Segoe UI" panose="020B0502040204020203" pitchFamily="34" charset="0"/>
              </a:rPr>
              <a:t>Configuration roll-back in case of error .Implement </a:t>
            </a:r>
            <a:r>
              <a:rPr lang="en-US" sz="1200" kern="1200" dirty="0" err="1">
                <a:solidFill>
                  <a:schemeClr val="tx1">
                    <a:lumMod val="65000"/>
                    <a:lumOff val="35000"/>
                  </a:schemeClr>
                </a:solidFill>
                <a:latin typeface="Comic Sans MS" panose="030F0702030302020204" pitchFamily="66" charset="0"/>
                <a:ea typeface="+mn-ea"/>
                <a:cs typeface="Segoe UI" panose="020B0502040204020203" pitchFamily="34" charset="0"/>
              </a:rPr>
              <a:t>Sudo</a:t>
            </a:r>
            <a:r>
              <a:rPr lang="en-US" sz="1200" kern="1200" dirty="0">
                <a:solidFill>
                  <a:schemeClr val="tx1">
                    <a:lumMod val="65000"/>
                    <a:lumOff val="35000"/>
                  </a:schemeClr>
                </a:solidFill>
                <a:latin typeface="Comic Sans MS" panose="030F0702030302020204" pitchFamily="66" charset="0"/>
                <a:ea typeface="+mn-ea"/>
                <a:cs typeface="Segoe UI" panose="020B0502040204020203" pitchFamily="34" charset="0"/>
              </a:rPr>
              <a:t> passwd, so that normal needs password to elevate his privilege.</a:t>
            </a:r>
          </a:p>
          <a:p>
            <a:pPr marL="0" indent="0" algn="l" defTabSz="914400" rtl="0" eaLnBrk="1" fontAlgn="auto" latinLnBrk="0" hangingPunct="1">
              <a:spcAft>
                <a:spcPts val="0"/>
              </a:spcAft>
              <a:buFont typeface="Wingdings" panose="05000000000000000000" pitchFamily="2" charset="2"/>
              <a:buNone/>
              <a:defRPr/>
            </a:pPr>
            <a:endParaRPr lang="en-US" sz="1200" kern="1200" dirty="0">
              <a:solidFill>
                <a:schemeClr val="tx1">
                  <a:lumMod val="65000"/>
                  <a:lumOff val="35000"/>
                </a:schemeClr>
              </a:solidFill>
              <a:latin typeface="Comic Sans MS" panose="030F0702030302020204" pitchFamily="66" charset="0"/>
              <a:ea typeface="+mn-ea"/>
              <a:cs typeface="Segoe UI" panose="020B0502040204020203" pitchFamily="34" charset="0"/>
            </a:endParaRPr>
          </a:p>
          <a:p>
            <a:pPr marL="0" indent="-171450" algn="l" defTabSz="914400" rtl="0" eaLnBrk="1" fontAlgn="auto" latinLnBrk="0" hangingPunct="1">
              <a:spcAft>
                <a:spcPts val="0"/>
              </a:spcAft>
              <a:buFont typeface="Wingdings" panose="05000000000000000000" pitchFamily="2" charset="2"/>
              <a:buChar char="ü"/>
              <a:defRPr/>
            </a:pPr>
            <a:r>
              <a:rPr lang="en-US" sz="1200" kern="1200" dirty="0">
                <a:solidFill>
                  <a:schemeClr val="tx1">
                    <a:lumMod val="65000"/>
                    <a:lumOff val="35000"/>
                  </a:schemeClr>
                </a:solidFill>
                <a:latin typeface="Comic Sans MS" panose="030F0702030302020204" pitchFamily="66" charset="0"/>
                <a:ea typeface="+mn-ea"/>
                <a:cs typeface="Segoe UI" panose="020B0502040204020203" pitchFamily="34" charset="0"/>
              </a:rPr>
              <a:t>Implementation of Infrastructure </a:t>
            </a:r>
          </a:p>
          <a:p>
            <a:pPr marL="0" indent="-171450" algn="l" defTabSz="914400" rtl="0" eaLnBrk="1" fontAlgn="auto" latinLnBrk="0" hangingPunct="1">
              <a:spcAft>
                <a:spcPts val="0"/>
              </a:spcAft>
              <a:buFont typeface="Wingdings" panose="05000000000000000000" pitchFamily="2" charset="2"/>
              <a:buChar char="ü"/>
              <a:defRPr/>
            </a:pPr>
            <a:r>
              <a:rPr lang="en-US" sz="1200" kern="1200" dirty="0">
                <a:solidFill>
                  <a:schemeClr val="tx1">
                    <a:lumMod val="65000"/>
                    <a:lumOff val="35000"/>
                  </a:schemeClr>
                </a:solidFill>
                <a:latin typeface="Comic Sans MS" panose="030F0702030302020204" pitchFamily="66" charset="0"/>
                <a:ea typeface="+mn-ea"/>
                <a:cs typeface="Segoe UI" panose="020B0502040204020203" pitchFamily="34" charset="0"/>
              </a:rPr>
              <a:t>Deployment of application when environment changes .</a:t>
            </a:r>
          </a:p>
          <a:p>
            <a:pPr marL="0" indent="-171450" algn="l" defTabSz="914400" rtl="0" eaLnBrk="1" fontAlgn="auto" latinLnBrk="0" hangingPunct="1">
              <a:spcAft>
                <a:spcPts val="0"/>
              </a:spcAft>
              <a:buFont typeface="Wingdings" panose="05000000000000000000" pitchFamily="2" charset="2"/>
              <a:buChar char="ü"/>
              <a:defRPr/>
            </a:pPr>
            <a:r>
              <a:rPr lang="en-US" sz="1200" kern="1200" dirty="0">
                <a:solidFill>
                  <a:schemeClr val="tx1">
                    <a:lumMod val="65000"/>
                    <a:lumOff val="35000"/>
                  </a:schemeClr>
                </a:solidFill>
                <a:latin typeface="Comic Sans MS" panose="030F0702030302020204" pitchFamily="66" charset="0"/>
                <a:ea typeface="+mn-ea"/>
                <a:cs typeface="Segoe UI" panose="020B0502040204020203" pitchFamily="34" charset="0"/>
              </a:rPr>
              <a:t>Compatible with any platform </a:t>
            </a:r>
          </a:p>
          <a:p>
            <a:pPr marL="0" indent="-171450" algn="l" defTabSz="914400" rtl="0" eaLnBrk="1" fontAlgn="auto" latinLnBrk="0" hangingPunct="1">
              <a:spcAft>
                <a:spcPts val="0"/>
              </a:spcAft>
              <a:buFont typeface="Wingdings" panose="05000000000000000000" pitchFamily="2" charset="2"/>
              <a:buChar char="ü"/>
              <a:defRPr/>
            </a:pPr>
            <a:r>
              <a:rPr lang="en-US" sz="1200" kern="1200" dirty="0">
                <a:solidFill>
                  <a:schemeClr val="tx1">
                    <a:lumMod val="65000"/>
                    <a:lumOff val="35000"/>
                  </a:schemeClr>
                </a:solidFill>
                <a:latin typeface="Comic Sans MS" panose="030F0702030302020204" pitchFamily="66" charset="0"/>
                <a:ea typeface="+mn-ea"/>
                <a:cs typeface="Segoe UI" panose="020B0502040204020203" pitchFamily="34" charset="0"/>
              </a:rPr>
              <a:t>Secure and scalable  </a:t>
            </a:r>
          </a:p>
        </p:txBody>
      </p:sp>
      <p:sp>
        <p:nvSpPr>
          <p:cNvPr id="4" name="Slide Number Placeholder 3"/>
          <p:cNvSpPr>
            <a:spLocks noGrp="1"/>
          </p:cNvSpPr>
          <p:nvPr>
            <p:ph type="sldNum" sz="quarter" idx="5"/>
          </p:nvPr>
        </p:nvSpPr>
        <p:spPr/>
        <p:txBody>
          <a:bodyPr/>
          <a:lstStyle/>
          <a:p>
            <a:fld id="{F2C5D2A0-A42D-4FF9-A970-419ACDEFDAF8}" type="slidenum">
              <a:rPr lang="en-US" smtClean="0"/>
              <a:t>5</a:t>
            </a:fld>
            <a:endParaRPr lang="en-US"/>
          </a:p>
        </p:txBody>
      </p:sp>
    </p:spTree>
    <p:extLst>
      <p:ext uri="{BB962C8B-B14F-4D97-AF65-F5344CB8AC3E}">
        <p14:creationId xmlns:p14="http://schemas.microsoft.com/office/powerpoint/2010/main" val="32394656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fontAlgn="auto" hangingPunct="1">
              <a:spcAft>
                <a:spcPts val="0"/>
              </a:spcAft>
              <a:buFont typeface="Wingdings" panose="05000000000000000000" pitchFamily="2" charset="2"/>
              <a:buChar char="Ø"/>
              <a:defRPr/>
            </a:pPr>
            <a:r>
              <a:rPr lang="en-US" sz="1200" dirty="0"/>
              <a:t>System administrators log in and initiate all Ansible operations from the control node. Ansible software is installed on the control node. Ansible configuration files are also maintained on the control node. </a:t>
            </a:r>
          </a:p>
          <a:p>
            <a:pPr eaLnBrk="1" fontAlgn="auto" hangingPunct="1">
              <a:spcAft>
                <a:spcPts val="0"/>
              </a:spcAft>
              <a:buFont typeface="Wingdings" panose="05000000000000000000" pitchFamily="2" charset="2"/>
              <a:buChar char="Ø"/>
              <a:defRPr/>
            </a:pPr>
            <a:endParaRPr lang="en-US" sz="1200" dirty="0"/>
          </a:p>
          <a:p>
            <a:pPr eaLnBrk="1" fontAlgn="auto" hangingPunct="1">
              <a:spcAft>
                <a:spcPts val="0"/>
              </a:spcAft>
              <a:buFont typeface="Wingdings" panose="05000000000000000000" pitchFamily="2" charset="2"/>
              <a:buChar char="Ø"/>
              <a:defRPr/>
            </a:pPr>
            <a:r>
              <a:rPr lang="en-US" sz="1200" dirty="0"/>
              <a:t>A machine acting as a control node must have Python 2.6 or 2.7 installed. This includes Linux, OS/X, and any BSD based Unix system. Windows is not supported for the control node at this time.</a:t>
            </a:r>
          </a:p>
          <a:p>
            <a:pPr eaLnBrk="1" fontAlgn="auto" hangingPunct="1">
              <a:spcAft>
                <a:spcPts val="0"/>
              </a:spcAft>
              <a:buFont typeface="Wingdings" panose="05000000000000000000" pitchFamily="2" charset="2"/>
              <a:buChar char="Ø"/>
              <a:defRPr/>
            </a:pPr>
            <a:endParaRPr lang="en-US" sz="1200" dirty="0"/>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dirty="0"/>
              <a:t>Ansible Engine/ Controller / Master -- -- &gt; SSH -- &gt; Ansible Nodes/ Clients </a:t>
            </a:r>
            <a:endParaRPr lang="en-US" sz="1200" dirty="0"/>
          </a:p>
          <a:p>
            <a:pPr eaLnBrk="1" fontAlgn="auto" hangingPunct="1">
              <a:spcAft>
                <a:spcPts val="0"/>
              </a:spcAft>
              <a:buFont typeface="Wingdings" panose="05000000000000000000" pitchFamily="2" charset="2"/>
              <a:buChar char="Ø"/>
              <a:defRPr/>
            </a:pPr>
            <a:endParaRPr lang="en-US" sz="1200" dirty="0"/>
          </a:p>
          <a:p>
            <a:pPr eaLnBrk="1" fontAlgn="auto" hangingPunct="1">
              <a:spcAft>
                <a:spcPts val="0"/>
              </a:spcAft>
              <a:buFont typeface="Wingdings" panose="05000000000000000000" pitchFamily="2" charset="2"/>
              <a:buNone/>
              <a:defRPr/>
            </a:pPr>
            <a:endParaRPr lang="en-US" sz="1200" dirty="0"/>
          </a:p>
        </p:txBody>
      </p:sp>
      <p:sp>
        <p:nvSpPr>
          <p:cNvPr id="4" name="Slide Number Placeholder 3"/>
          <p:cNvSpPr>
            <a:spLocks noGrp="1"/>
          </p:cNvSpPr>
          <p:nvPr>
            <p:ph type="sldNum" sz="quarter" idx="5"/>
          </p:nvPr>
        </p:nvSpPr>
        <p:spPr/>
        <p:txBody>
          <a:bodyPr/>
          <a:lstStyle/>
          <a:p>
            <a:fld id="{F2C5D2A0-A42D-4FF9-A970-419ACDEFDAF8}" type="slidenum">
              <a:rPr lang="en-US" smtClean="0"/>
              <a:t>6</a:t>
            </a:fld>
            <a:endParaRPr lang="en-US"/>
          </a:p>
        </p:txBody>
      </p:sp>
    </p:spTree>
    <p:extLst>
      <p:ext uri="{BB962C8B-B14F-4D97-AF65-F5344CB8AC3E}">
        <p14:creationId xmlns:p14="http://schemas.microsoft.com/office/powerpoint/2010/main" val="17519500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List Machines under one subgroup in hosts(inventory) file :</a:t>
            </a:r>
          </a:p>
          <a:p>
            <a:r>
              <a:rPr lang="en-US" dirty="0"/>
              <a:t> default location : /</a:t>
            </a:r>
            <a:r>
              <a:rPr lang="en-US" dirty="0" err="1"/>
              <a:t>etc</a:t>
            </a:r>
            <a:r>
              <a:rPr lang="en-US" dirty="0"/>
              <a:t>/ansible/hosts </a:t>
            </a:r>
          </a:p>
          <a:p>
            <a:r>
              <a:rPr lang="en-US" dirty="0"/>
              <a:t> ansible-doc -l </a:t>
            </a:r>
          </a:p>
          <a:p>
            <a:r>
              <a:rPr lang="en-US" dirty="0"/>
              <a:t> ansible --list-hosts &lt;subgroup name&gt;</a:t>
            </a:r>
          </a:p>
          <a:p>
            <a:r>
              <a:rPr lang="en-US" dirty="0"/>
              <a:t> ansible group1:group2 -m shell -a “uptime” </a:t>
            </a:r>
          </a:p>
          <a:p>
            <a:r>
              <a:rPr lang="en-US" dirty="0"/>
              <a:t> ansible –m command –a “uptime” &lt;subgroup name&gt; </a:t>
            </a:r>
          </a:p>
          <a:p>
            <a:r>
              <a:rPr lang="en-US" dirty="0"/>
              <a:t> ansible –m command –a “</a:t>
            </a:r>
            <a:r>
              <a:rPr lang="en-US" dirty="0" err="1"/>
              <a:t>uname</a:t>
            </a:r>
            <a:r>
              <a:rPr lang="en-US" dirty="0"/>
              <a:t> –a ” &lt;subgroup name&gt; </a:t>
            </a:r>
          </a:p>
          <a:p>
            <a:r>
              <a:rPr lang="en-US" dirty="0"/>
              <a:t> ansible –m ping &lt;subgroup name&gt; </a:t>
            </a:r>
          </a:p>
          <a:p>
            <a:r>
              <a:rPr lang="en-US" dirty="0"/>
              <a:t> ansible –m file –a “</a:t>
            </a:r>
            <a:r>
              <a:rPr lang="en-US" dirty="0" err="1"/>
              <a:t>dest</a:t>
            </a:r>
            <a:r>
              <a:rPr lang="en-US" dirty="0"/>
              <a:t>=/</a:t>
            </a:r>
            <a:r>
              <a:rPr lang="en-US" dirty="0" err="1"/>
              <a:t>tmp</a:t>
            </a:r>
            <a:r>
              <a:rPr lang="en-US" dirty="0"/>
              <a:t>/</a:t>
            </a:r>
            <a:r>
              <a:rPr lang="en-US" dirty="0" err="1"/>
              <a:t>abc</a:t>
            </a:r>
            <a:r>
              <a:rPr lang="en-US" dirty="0"/>
              <a:t> mode=777 owner=john group=admin” &lt;subgroup name&gt;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ansible –m file –a “</a:t>
            </a:r>
            <a:r>
              <a:rPr lang="en-US" dirty="0" err="1"/>
              <a:t>dest</a:t>
            </a:r>
            <a:r>
              <a:rPr lang="en-US" dirty="0"/>
              <a:t>=/</a:t>
            </a:r>
            <a:r>
              <a:rPr lang="en-US" dirty="0" err="1"/>
              <a:t>tmp</a:t>
            </a:r>
            <a:r>
              <a:rPr lang="en-US" dirty="0"/>
              <a:t>/</a:t>
            </a:r>
            <a:r>
              <a:rPr lang="en-US" dirty="0" err="1"/>
              <a:t>abc</a:t>
            </a:r>
            <a:r>
              <a:rPr lang="en-US" dirty="0"/>
              <a:t> mode=777 owner=john group=admin” &lt;subgroup name&gt; --become --become-method=</a:t>
            </a:r>
            <a:r>
              <a:rPr lang="en-US" dirty="0" err="1"/>
              <a:t>sudo</a:t>
            </a:r>
            <a:r>
              <a:rPr lang="en-US" dirty="0"/>
              <a:t> --become-user=root –K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ansible –m file –a “</a:t>
            </a:r>
            <a:r>
              <a:rPr lang="en-US" dirty="0" err="1"/>
              <a:t>dest</a:t>
            </a:r>
            <a:r>
              <a:rPr lang="en-US" dirty="0"/>
              <a:t>=/</a:t>
            </a:r>
            <a:r>
              <a:rPr lang="en-US" dirty="0" err="1"/>
              <a:t>tmp</a:t>
            </a:r>
            <a:r>
              <a:rPr lang="en-US" dirty="0"/>
              <a:t>/</a:t>
            </a:r>
            <a:r>
              <a:rPr lang="en-US" dirty="0" err="1"/>
              <a:t>hosts_testing</a:t>
            </a:r>
            <a:r>
              <a:rPr lang="en-US" dirty="0"/>
              <a:t> state=absent” --become –K &lt;subgroup name&gt;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ansible –m file –a ‘content=“Managed by ansible\n” </a:t>
            </a:r>
            <a:r>
              <a:rPr lang="en-US" dirty="0" err="1"/>
              <a:t>dest</a:t>
            </a:r>
            <a:r>
              <a:rPr lang="en-US" dirty="0"/>
              <a:t>=/</a:t>
            </a:r>
            <a:r>
              <a:rPr lang="en-US" dirty="0" err="1"/>
              <a:t>tmp</a:t>
            </a:r>
            <a:r>
              <a:rPr lang="en-US" dirty="0"/>
              <a:t>/practice’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If You want to avoid these options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edit cat </a:t>
            </a:r>
            <a:r>
              <a:rPr lang="en-US" altLang="en-US" dirty="0"/>
              <a:t>/</a:t>
            </a:r>
            <a:r>
              <a:rPr lang="en-US" altLang="en-US" dirty="0" err="1"/>
              <a:t>etc</a:t>
            </a:r>
            <a:r>
              <a:rPr lang="en-US" altLang="en-US" dirty="0"/>
              <a:t>/ansible/</a:t>
            </a:r>
            <a:r>
              <a:rPr lang="en-US" altLang="en-US" dirty="0" err="1"/>
              <a:t>ansible.cfg</a:t>
            </a:r>
            <a:r>
              <a:rPr lang="en-US" altLang="en-US" dirty="0"/>
              <a:t> the </a:t>
            </a:r>
            <a:r>
              <a:rPr lang="en-US" altLang="en-US" dirty="0" err="1"/>
              <a:t>previledge</a:t>
            </a:r>
            <a:r>
              <a:rPr lang="en-US" altLang="en-US" dirty="0"/>
              <a:t> as root user </a:t>
            </a:r>
            <a:endParaRPr lang="en-US" dirty="0"/>
          </a:p>
          <a:p>
            <a:endParaRPr lang="en-US" dirty="0"/>
          </a:p>
          <a:p>
            <a:r>
              <a:rPr lang="en-US" dirty="0"/>
              <a:t> ansible –m command –a “hostname” &lt;subgroup name&gt; </a:t>
            </a:r>
          </a:p>
          <a:p>
            <a:pPr eaLnBrk="1" fontAlgn="auto" hangingPunct="1">
              <a:spcAft>
                <a:spcPts val="0"/>
              </a:spcAft>
              <a:buFont typeface="Wingdings" panose="05000000000000000000" pitchFamily="2" charset="2"/>
              <a:buChar char="Ø"/>
              <a:defRPr/>
            </a:pPr>
            <a:r>
              <a:rPr lang="en-US" dirty="0"/>
              <a:t> </a:t>
            </a:r>
            <a:r>
              <a:rPr lang="en-US" altLang="en-US" sz="1200" dirty="0"/>
              <a:t>[webservers]</a:t>
            </a:r>
          </a:p>
          <a:p>
            <a:pPr marL="0" indent="0" eaLnBrk="1" fontAlgn="auto" hangingPunct="1">
              <a:spcAft>
                <a:spcPts val="0"/>
              </a:spcAft>
              <a:buFont typeface="Wingdings" panose="05000000000000000000" pitchFamily="2" charset="2"/>
              <a:buNone/>
              <a:defRPr/>
            </a:pPr>
            <a:r>
              <a:rPr lang="en-US" altLang="en-US" sz="1200" dirty="0"/>
              <a:t>     localhost </a:t>
            </a:r>
            <a:r>
              <a:rPr lang="en-US" altLang="en-US" sz="1200" dirty="0" err="1"/>
              <a:t>ansible_connection</a:t>
            </a:r>
            <a:r>
              <a:rPr lang="en-US" altLang="en-US" sz="1200" dirty="0"/>
              <a:t>=local</a:t>
            </a:r>
          </a:p>
          <a:p>
            <a:pPr marL="0" indent="0" eaLnBrk="1" fontAlgn="auto" hangingPunct="1">
              <a:spcAft>
                <a:spcPts val="0"/>
              </a:spcAft>
              <a:buFont typeface="Wingdings" panose="05000000000000000000" pitchFamily="2" charset="2"/>
              <a:buNone/>
              <a:defRPr/>
            </a:pPr>
            <a:r>
              <a:rPr lang="en-US" altLang="en-US" sz="1200" dirty="0"/>
              <a:t>     web1.example.com</a:t>
            </a:r>
          </a:p>
          <a:p>
            <a:pPr marL="0" indent="0" eaLnBrk="1" fontAlgn="auto" hangingPunct="1">
              <a:spcAft>
                <a:spcPts val="0"/>
              </a:spcAft>
              <a:buFont typeface="Wingdings" panose="05000000000000000000" pitchFamily="2" charset="2"/>
              <a:buNone/>
              <a:defRPr/>
            </a:pPr>
            <a:r>
              <a:rPr lang="en-US" altLang="en-US" sz="1200" dirty="0"/>
              <a:t>     web2.example.com:1234 </a:t>
            </a:r>
            <a:r>
              <a:rPr lang="en-US" altLang="en-US" sz="1200" dirty="0" err="1"/>
              <a:t>ansible_connection</a:t>
            </a:r>
            <a:r>
              <a:rPr lang="en-US" altLang="en-US" sz="1200" dirty="0"/>
              <a:t>=ssh </a:t>
            </a:r>
            <a:r>
              <a:rPr lang="en-US" altLang="en-US" sz="1200" dirty="0" err="1"/>
              <a:t>ansible_user</a:t>
            </a:r>
            <a:r>
              <a:rPr lang="en-US" altLang="en-US" sz="1200" dirty="0"/>
              <a:t>=</a:t>
            </a:r>
            <a:r>
              <a:rPr lang="en-US" altLang="en-US" sz="1200" dirty="0" err="1"/>
              <a:t>ftaylor</a:t>
            </a:r>
            <a:endParaRPr lang="en-US" altLang="en-US" sz="1200" dirty="0"/>
          </a:p>
          <a:p>
            <a:r>
              <a:rPr lang="en-US" dirty="0"/>
              <a:t>     172.68.23.[0:100]</a:t>
            </a:r>
          </a:p>
          <a:p>
            <a:endParaRPr lang="en-US" dirty="0"/>
          </a:p>
          <a:p>
            <a:r>
              <a:rPr lang="en-US" dirty="0"/>
              <a:t>To give root privilege – </a:t>
            </a:r>
            <a:r>
              <a:rPr lang="en-US" dirty="0" err="1"/>
              <a:t>visudo</a:t>
            </a:r>
            <a:r>
              <a:rPr lang="en-US" dirty="0"/>
              <a:t> -- &lt;username&gt; ALL= (ALL)   NOPASSWD: ALL </a:t>
            </a:r>
            <a:endParaRPr lang="en-US" sz="1200" b="0" i="0" kern="1200" dirty="0">
              <a:solidFill>
                <a:schemeClr val="tx1"/>
              </a:solidFill>
              <a:effectLst/>
              <a:latin typeface="+mn-lt"/>
              <a:ea typeface="+mn-ea"/>
              <a:cs typeface="+mn-cs"/>
            </a:endParaRPr>
          </a:p>
          <a:p>
            <a:r>
              <a:rPr lang="en-US"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give root privilege – </a:t>
            </a:r>
            <a:r>
              <a:rPr lang="en-US" dirty="0" err="1"/>
              <a:t>visudo</a:t>
            </a:r>
            <a:r>
              <a:rPr lang="en-US" dirty="0"/>
              <a:t> -- &lt;username&gt; ALL= (ALL)   PASSWD: ALL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ansible –m command –a “uptime” &lt;subgroup name&gt; --become –k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Provide password</a:t>
            </a:r>
          </a:p>
          <a:p>
            <a:r>
              <a:rPr lang="en-US" dirty="0"/>
              <a:t> ansible –m copy –a “</a:t>
            </a:r>
            <a:r>
              <a:rPr lang="en-US" dirty="0" err="1"/>
              <a:t>src</a:t>
            </a:r>
            <a:r>
              <a:rPr lang="en-US" dirty="0"/>
              <a:t>=/</a:t>
            </a:r>
            <a:r>
              <a:rPr lang="en-US" dirty="0" err="1"/>
              <a:t>etc</a:t>
            </a:r>
            <a:r>
              <a:rPr lang="en-US" dirty="0"/>
              <a:t>/hosts </a:t>
            </a:r>
            <a:r>
              <a:rPr lang="en-US" dirty="0" err="1"/>
              <a:t>dest</a:t>
            </a:r>
            <a:r>
              <a:rPr lang="en-US" dirty="0"/>
              <a:t>=/</a:t>
            </a:r>
            <a:r>
              <a:rPr lang="en-US" dirty="0" err="1"/>
              <a:t>tmp</a:t>
            </a:r>
            <a:r>
              <a:rPr lang="en-US" dirty="0"/>
              <a:t>/hosts” &lt;subgroup name&gt;</a:t>
            </a:r>
          </a:p>
          <a:p>
            <a:r>
              <a:rPr lang="en-US" dirty="0"/>
              <a:t> </a:t>
            </a:r>
          </a:p>
          <a:p>
            <a:r>
              <a:rPr lang="en-US" dirty="0"/>
              <a:t> ansible –m command –a “set” &lt;subgroup name&gt;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ansible –m shell –a “set” &lt;subgroup name&gt;</a:t>
            </a:r>
          </a:p>
          <a:p>
            <a:endParaRPr lang="en-US" dirty="0"/>
          </a:p>
          <a:p>
            <a:r>
              <a:rPr lang="en-US" sz="1200" b="1" i="0" kern="1200" dirty="0" err="1">
                <a:solidFill>
                  <a:schemeClr val="tx1"/>
                </a:solidFill>
                <a:effectLst/>
                <a:latin typeface="+mn-lt"/>
                <a:ea typeface="+mn-ea"/>
                <a:cs typeface="+mn-cs"/>
              </a:rPr>
              <a:t>dmidecode</a:t>
            </a:r>
            <a:r>
              <a:rPr lang="en-US" sz="1200" b="1" i="0" kern="1200" dirty="0">
                <a:solidFill>
                  <a:schemeClr val="tx1"/>
                </a:solidFill>
                <a:effectLst/>
                <a:latin typeface="+mn-lt"/>
                <a:ea typeface="+mn-ea"/>
                <a:cs typeface="+mn-cs"/>
              </a:rPr>
              <a:t> command</a:t>
            </a:r>
            <a:r>
              <a:rPr lang="en-US" sz="1200" b="0" i="0" kern="1200" dirty="0">
                <a:solidFill>
                  <a:schemeClr val="tx1"/>
                </a:solidFill>
                <a:effectLst/>
                <a:latin typeface="+mn-lt"/>
                <a:ea typeface="+mn-ea"/>
                <a:cs typeface="+mn-cs"/>
              </a:rPr>
              <a:t> is used when the user want to retrieve system's hardware related information such as Processor, RAM(DIMMs), BIOS detail, Memory, Serial numbers etc. ...</a:t>
            </a:r>
          </a:p>
          <a:p>
            <a:r>
              <a:rPr lang="en-US" sz="1200" b="1" i="0" kern="1200" dirty="0" err="1">
                <a:solidFill>
                  <a:schemeClr val="tx1"/>
                </a:solidFill>
                <a:effectLst/>
                <a:latin typeface="+mn-lt"/>
                <a:ea typeface="+mn-ea"/>
                <a:cs typeface="+mn-cs"/>
              </a:rPr>
              <a:t>vgs</a:t>
            </a:r>
            <a:r>
              <a:rPr lang="en-US" sz="1200" b="1" i="0" kern="1200" dirty="0">
                <a:solidFill>
                  <a:schemeClr val="tx1"/>
                </a:solidFill>
                <a:effectLst/>
                <a:latin typeface="+mn-lt"/>
                <a:ea typeface="+mn-ea"/>
                <a:cs typeface="+mn-cs"/>
              </a:rPr>
              <a:t> command</a:t>
            </a:r>
            <a:r>
              <a:rPr lang="en-US" sz="1200" b="0" i="0" kern="1200" dirty="0">
                <a:solidFill>
                  <a:schemeClr val="tx1"/>
                </a:solidFill>
                <a:effectLst/>
                <a:latin typeface="+mn-lt"/>
                <a:ea typeface="+mn-ea"/>
                <a:cs typeface="+mn-cs"/>
              </a:rPr>
              <a:t> provides </a:t>
            </a:r>
            <a:r>
              <a:rPr lang="en-US" sz="1200" b="1" i="0" kern="1200" dirty="0">
                <a:solidFill>
                  <a:schemeClr val="tx1"/>
                </a:solidFill>
                <a:effectLst/>
                <a:latin typeface="+mn-lt"/>
                <a:ea typeface="+mn-ea"/>
                <a:cs typeface="+mn-cs"/>
              </a:rPr>
              <a:t>volume group</a:t>
            </a:r>
            <a:r>
              <a:rPr lang="en-US" sz="1200" b="0" i="0" kern="1200" dirty="0">
                <a:solidFill>
                  <a:schemeClr val="tx1"/>
                </a:solidFill>
                <a:effectLst/>
                <a:latin typeface="+mn-lt"/>
                <a:ea typeface="+mn-ea"/>
                <a:cs typeface="+mn-cs"/>
              </a:rPr>
              <a:t> information in a configurable form, displaying one line per </a:t>
            </a:r>
            <a:r>
              <a:rPr lang="en-US" sz="1200" b="1" i="0" kern="1200" dirty="0">
                <a:solidFill>
                  <a:schemeClr val="tx1"/>
                </a:solidFill>
                <a:effectLst/>
                <a:latin typeface="+mn-lt"/>
                <a:ea typeface="+mn-ea"/>
                <a:cs typeface="+mn-cs"/>
              </a:rPr>
              <a:t>volume group</a:t>
            </a:r>
            <a:r>
              <a:rPr lang="en-US" sz="1200" b="0" i="0" kern="1200" dirty="0">
                <a:solidFill>
                  <a:schemeClr val="tx1"/>
                </a:solidFill>
                <a:effectLst/>
                <a:latin typeface="+mn-lt"/>
                <a:ea typeface="+mn-ea"/>
                <a:cs typeface="+mn-cs"/>
              </a:rPr>
              <a:t>.</a:t>
            </a:r>
          </a:p>
          <a:p>
            <a:endParaRPr lang="en-US" dirty="0"/>
          </a:p>
          <a:p>
            <a:endParaRPr lang="en-US" dirty="0"/>
          </a:p>
          <a:p>
            <a:r>
              <a:rPr lang="en-US" dirty="0"/>
              <a:t>cd </a:t>
            </a:r>
            <a:r>
              <a:rPr lang="en-US" dirty="0" err="1"/>
              <a:t>etc</a:t>
            </a:r>
            <a:r>
              <a:rPr lang="en-US" dirty="0"/>
              <a:t>/ansible </a:t>
            </a:r>
          </a:p>
          <a:p>
            <a:r>
              <a:rPr lang="en-US" dirty="0"/>
              <a:t> ansible &lt;group-name&gt; -m ping</a:t>
            </a:r>
          </a:p>
          <a:p>
            <a:r>
              <a:rPr lang="en-US" dirty="0"/>
              <a:t> ansible agent1 –m command –a “ apt install apache2”</a:t>
            </a:r>
          </a:p>
          <a:p>
            <a:endParaRPr lang="en-US" dirty="0"/>
          </a:p>
          <a:p>
            <a:endParaRPr lang="en-US" dirty="0"/>
          </a:p>
          <a:p>
            <a:endParaRPr lang="en-US" dirty="0"/>
          </a:p>
          <a:p>
            <a:r>
              <a:rPr lang="en-US" dirty="0"/>
              <a:t>ansible &lt;group&gt; -m &lt;module&gt;</a:t>
            </a:r>
          </a:p>
          <a:p>
            <a:endParaRPr lang="en-US" dirty="0"/>
          </a:p>
          <a:p>
            <a:r>
              <a:rPr lang="en-US" dirty="0"/>
              <a:t>ansible apache -m ping</a:t>
            </a:r>
          </a:p>
          <a:p>
            <a:endParaRPr lang="en-US" dirty="0"/>
          </a:p>
          <a:p>
            <a:r>
              <a:rPr lang="en-US" dirty="0"/>
              <a:t>---------------------Ad hoc Commands---------------------------------</a:t>
            </a:r>
          </a:p>
          <a:p>
            <a:endParaRPr lang="en-US" dirty="0"/>
          </a:p>
          <a:p>
            <a:r>
              <a:rPr lang="en-US" dirty="0"/>
              <a:t>ansible all -m command -a 'ls'</a:t>
            </a:r>
          </a:p>
          <a:p>
            <a:r>
              <a:rPr lang="en-US" dirty="0"/>
              <a:t>ansible all -m command -a '</a:t>
            </a:r>
            <a:r>
              <a:rPr lang="en-US" dirty="0" err="1"/>
              <a:t>pwd</a:t>
            </a:r>
            <a:r>
              <a:rPr lang="en-US" dirty="0"/>
              <a:t>'</a:t>
            </a:r>
          </a:p>
          <a:p>
            <a:endParaRPr lang="en-US" dirty="0"/>
          </a:p>
          <a:p>
            <a:r>
              <a:rPr lang="en-US" dirty="0"/>
              <a:t>ansible agent1 -m  file -a 'path=/root/test.txt state=touch mode=0770 owner=root'</a:t>
            </a:r>
          </a:p>
          <a:p>
            <a:r>
              <a:rPr lang="en-US" dirty="0"/>
              <a:t>ansible agent1 -m  file -a 'path=/root/test state=directory mode=0770 owner=root'</a:t>
            </a:r>
          </a:p>
          <a:p>
            <a:endParaRPr lang="en-US" dirty="0"/>
          </a:p>
          <a:p>
            <a:r>
              <a:rPr lang="en-US" dirty="0"/>
              <a:t>ansible-doc -l</a:t>
            </a:r>
          </a:p>
          <a:p>
            <a:r>
              <a:rPr lang="en-US" dirty="0"/>
              <a:t>ansible-doc &lt;module-name&gt;</a:t>
            </a:r>
          </a:p>
          <a:p>
            <a:r>
              <a:rPr lang="en-US" dirty="0"/>
              <a:t>ansible agent -m setup -u root</a:t>
            </a:r>
          </a:p>
          <a:p>
            <a:endParaRPr lang="en-US" dirty="0"/>
          </a:p>
          <a:p>
            <a:endParaRPr lang="en-US" dirty="0"/>
          </a:p>
          <a:p>
            <a:r>
              <a:rPr lang="en-US" dirty="0"/>
              <a:t>-----------------------Install Apache----------------------------------</a:t>
            </a:r>
          </a:p>
          <a:p>
            <a:endParaRPr lang="en-US" dirty="0"/>
          </a:p>
          <a:p>
            <a:r>
              <a:rPr lang="en-US" dirty="0"/>
              <a:t>ansible agent1 -m command -a "apt update"</a:t>
            </a:r>
          </a:p>
          <a:p>
            <a:r>
              <a:rPr lang="en-US" dirty="0"/>
              <a:t>ansible agent1 -m command -a "apt upgrade"</a:t>
            </a:r>
          </a:p>
          <a:p>
            <a:r>
              <a:rPr lang="en-US" dirty="0"/>
              <a:t>ansible agent1 -m command -a "apt install apache2"</a:t>
            </a:r>
          </a:p>
          <a:p>
            <a:endParaRPr lang="en-US" dirty="0"/>
          </a:p>
          <a:p>
            <a:r>
              <a:rPr lang="en-US" dirty="0"/>
              <a:t>ansible agent1 -m service -a "name=apache2 state=started"</a:t>
            </a:r>
          </a:p>
          <a:p>
            <a:endParaRPr lang="en-US" dirty="0"/>
          </a:p>
          <a:p>
            <a:r>
              <a:rPr lang="en-US" dirty="0"/>
              <a:t>ansible agent1 -m command -a "apt -y remove apache2"</a:t>
            </a:r>
          </a:p>
          <a:p>
            <a:endParaRPr lang="en-US" dirty="0"/>
          </a:p>
        </p:txBody>
      </p:sp>
      <p:sp>
        <p:nvSpPr>
          <p:cNvPr id="4" name="Slide Number Placeholder 3"/>
          <p:cNvSpPr>
            <a:spLocks noGrp="1"/>
          </p:cNvSpPr>
          <p:nvPr>
            <p:ph type="sldNum" sz="quarter" idx="5"/>
          </p:nvPr>
        </p:nvSpPr>
        <p:spPr/>
        <p:txBody>
          <a:bodyPr/>
          <a:lstStyle/>
          <a:p>
            <a:fld id="{F2C5D2A0-A42D-4FF9-A970-419ACDEFDAF8}" type="slidenum">
              <a:rPr lang="en-US" smtClean="0"/>
              <a:t>7</a:t>
            </a:fld>
            <a:endParaRPr lang="en-US"/>
          </a:p>
        </p:txBody>
      </p:sp>
    </p:spTree>
    <p:extLst>
      <p:ext uri="{BB962C8B-B14F-4D97-AF65-F5344CB8AC3E}">
        <p14:creationId xmlns:p14="http://schemas.microsoft.com/office/powerpoint/2010/main" val="18470887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do activity like server patching we need to elevate our privilege as root user:</a:t>
            </a:r>
          </a:p>
          <a:p>
            <a:endParaRPr lang="en-US" dirty="0"/>
          </a:p>
          <a:p>
            <a:r>
              <a:rPr lang="en-US" dirty="0"/>
              <a:t> cat </a:t>
            </a:r>
            <a:r>
              <a:rPr lang="en-US" altLang="en-US" dirty="0"/>
              <a:t>/</a:t>
            </a:r>
            <a:r>
              <a:rPr lang="en-US" altLang="en-US" dirty="0" err="1"/>
              <a:t>etc</a:t>
            </a:r>
            <a:r>
              <a:rPr lang="en-US" altLang="en-US" dirty="0"/>
              <a:t>/ansible/</a:t>
            </a:r>
            <a:r>
              <a:rPr lang="en-US" altLang="en-US" dirty="0" err="1"/>
              <a:t>ansible.cfg</a:t>
            </a:r>
            <a:endParaRPr lang="en-US" altLang="en-US" dirty="0"/>
          </a:p>
          <a:p>
            <a:r>
              <a:rPr lang="en-US" dirty="0"/>
              <a:t> </a:t>
            </a:r>
            <a:r>
              <a:rPr lang="en-US" dirty="0" err="1"/>
              <a:t>host_key_checking</a:t>
            </a:r>
            <a:r>
              <a:rPr lang="en-US" dirty="0"/>
              <a:t> = False</a:t>
            </a:r>
          </a:p>
          <a:p>
            <a:r>
              <a:rPr lang="en-US" dirty="0"/>
              <a:t> ANSIBLE_KEEP_REMOTE_FILES=1 ansible all -m shell -a “uptime” – This command will keep all the temp script push from main ansible controller to host servers . </a:t>
            </a:r>
          </a:p>
          <a:p>
            <a:endParaRPr lang="en-US" dirty="0"/>
          </a:p>
          <a:p>
            <a:r>
              <a:rPr lang="en-US" dirty="0"/>
              <a:t>Copy Command :</a:t>
            </a:r>
          </a:p>
          <a:p>
            <a:r>
              <a:rPr lang="en-US" dirty="0"/>
              <a:t> ansible all -m copy -a “</a:t>
            </a:r>
            <a:r>
              <a:rPr lang="en-US" dirty="0" err="1"/>
              <a:t>src</a:t>
            </a:r>
            <a:r>
              <a:rPr lang="en-US" dirty="0"/>
              <a:t>=./hosts </a:t>
            </a:r>
            <a:r>
              <a:rPr lang="en-US" dirty="0" err="1"/>
              <a:t>dest</a:t>
            </a:r>
            <a:r>
              <a:rPr lang="en-US" dirty="0"/>
              <a:t>=/</a:t>
            </a:r>
            <a:r>
              <a:rPr lang="en-US" dirty="0" err="1"/>
              <a:t>tmp</a:t>
            </a:r>
            <a:r>
              <a:rPr lang="en-US" dirty="0"/>
              <a:t>/inventory”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ansible all -m copy -a “content=‘My New File’ </a:t>
            </a:r>
            <a:r>
              <a:rPr lang="en-US" dirty="0" err="1"/>
              <a:t>dest</a:t>
            </a:r>
            <a:r>
              <a:rPr lang="en-US" dirty="0"/>
              <a:t>=/</a:t>
            </a:r>
            <a:r>
              <a:rPr lang="en-US" dirty="0" err="1"/>
              <a:t>tmp</a:t>
            </a:r>
            <a:r>
              <a:rPr lang="en-US" dirty="0"/>
              <a:t>/hello.txt”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ansible all -m copy -a “content=‘My New File’ </a:t>
            </a:r>
            <a:r>
              <a:rPr lang="en-US" dirty="0" err="1"/>
              <a:t>dest</a:t>
            </a:r>
            <a:r>
              <a:rPr lang="en-US" dirty="0"/>
              <a:t>=/</a:t>
            </a:r>
            <a:r>
              <a:rPr lang="en-US" dirty="0" err="1"/>
              <a:t>tmp</a:t>
            </a:r>
            <a:r>
              <a:rPr lang="en-US" dirty="0"/>
              <a:t>/hello.</a:t>
            </a:r>
            <a:r>
              <a:rPr lang="en-US"/>
              <a:t>txt backup=yes”</a:t>
            </a:r>
            <a:r>
              <a:rPr lang="en-US" dirty="0"/>
              <a:t>	</a:t>
            </a:r>
          </a:p>
          <a:p>
            <a:endParaRPr lang="en-US" dirty="0"/>
          </a:p>
          <a:p>
            <a:r>
              <a:rPr lang="en-US" dirty="0"/>
              <a:t> Fetch Command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ansible all -m fetch -a “</a:t>
            </a:r>
            <a:r>
              <a:rPr lang="en-US" dirty="0" err="1"/>
              <a:t>src</a:t>
            </a:r>
            <a:r>
              <a:rPr lang="en-US" dirty="0"/>
              <a:t>=./hosts/demo.txt </a:t>
            </a:r>
            <a:r>
              <a:rPr lang="en-US" dirty="0" err="1"/>
              <a:t>dest</a:t>
            </a:r>
            <a:r>
              <a:rPr lang="en-US" dirty="0"/>
              <a:t>=/</a:t>
            </a:r>
            <a:r>
              <a:rPr lang="en-US" dirty="0" err="1"/>
              <a:t>tmp</a:t>
            </a:r>
            <a:r>
              <a:rPr lang="en-US" dirty="0"/>
              <a:t>/{{inventory_hostaname}}_demo.txt flat=yes” will copy from source to destination without the folder structure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Create a file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ansible all -m file -a “path=/</a:t>
            </a:r>
            <a:r>
              <a:rPr lang="en-US" dirty="0" err="1"/>
              <a:t>tmp</a:t>
            </a:r>
            <a:r>
              <a:rPr lang="en-US" dirty="0"/>
              <a:t>/demo.txt state=touch mode=‘0777’” will create a new file with specified values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ansible all -m file -a “path=/</a:t>
            </a:r>
            <a:r>
              <a:rPr lang="en-US" dirty="0" err="1"/>
              <a:t>tmp</a:t>
            </a:r>
            <a:r>
              <a:rPr lang="en-US" dirty="0"/>
              <a:t>/demo.txt state=absent” will delete the new files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Create a directory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ansible all -m file -a “path=/</a:t>
            </a:r>
            <a:r>
              <a:rPr lang="en-US" dirty="0" err="1"/>
              <a:t>tmp</a:t>
            </a:r>
            <a:r>
              <a:rPr lang="en-US" dirty="0"/>
              <a:t>/hello state=directory” will create a new directory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F2C5D2A0-A42D-4FF9-A970-419ACDEFDAF8}" type="slidenum">
              <a:rPr lang="en-US" smtClean="0"/>
              <a:t>8</a:t>
            </a:fld>
            <a:endParaRPr lang="en-US"/>
          </a:p>
        </p:txBody>
      </p:sp>
    </p:spTree>
    <p:extLst>
      <p:ext uri="{BB962C8B-B14F-4D97-AF65-F5344CB8AC3E}">
        <p14:creationId xmlns:p14="http://schemas.microsoft.com/office/powerpoint/2010/main" val="26709496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Infrastructure upgradation is required then pull methodology is better.</a:t>
            </a:r>
          </a:p>
          <a:p>
            <a:endParaRPr lang="en-US" dirty="0"/>
          </a:p>
          <a:p>
            <a:endParaRPr lang="en-US" dirty="0"/>
          </a:p>
        </p:txBody>
      </p:sp>
      <p:sp>
        <p:nvSpPr>
          <p:cNvPr id="4" name="Slide Number Placeholder 3"/>
          <p:cNvSpPr>
            <a:spLocks noGrp="1"/>
          </p:cNvSpPr>
          <p:nvPr>
            <p:ph type="sldNum" sz="quarter" idx="10"/>
          </p:nvPr>
        </p:nvSpPr>
        <p:spPr/>
        <p:txBody>
          <a:bodyPr/>
          <a:lstStyle/>
          <a:p>
            <a:fld id="{F2C5D2A0-A42D-4FF9-A970-419ACDEFDAF8}" type="slidenum">
              <a:rPr lang="en-US" smtClean="0"/>
              <a:t>11</a:t>
            </a:fld>
            <a:endParaRPr lang="en-US"/>
          </a:p>
        </p:txBody>
      </p:sp>
    </p:spTree>
    <p:extLst>
      <p:ext uri="{BB962C8B-B14F-4D97-AF65-F5344CB8AC3E}">
        <p14:creationId xmlns:p14="http://schemas.microsoft.com/office/powerpoint/2010/main" val="22571888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dirty="0"/>
              <a:t>12/14/2021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12/14/2021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12/14/2021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4" name="Text Placeholder 3"/>
          <p:cNvSpPr>
            <a:spLocks noGrp="1"/>
          </p:cNvSpPr>
          <p:nvPr>
            <p:ph type="body" sz="half" idx="13"/>
          </p:nvPr>
        </p:nvSpPr>
        <p:spPr>
          <a:xfrm>
            <a:off x="1930400" y="3771174"/>
            <a:ext cx="7279649" cy="342174"/>
          </a:xfrm>
        </p:spPr>
        <p:txBody>
          <a:bodyPr anchor="t">
            <a:normAutofit/>
          </a:bodyPr>
          <a:lstStyle>
            <a:lvl1pPr marL="0" indent="0">
              <a:buNone/>
              <a:defRPr lang="en-US" sz="1400" b="0" i="0" kern="1200" cap="small" dirty="0">
                <a:solidFill>
                  <a:schemeClr val="accent1"/>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12/14/2021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
        <p:nvSpPr>
          <p:cNvPr id="9" name="TextBox 8"/>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
        <p:nvSpPr>
          <p:cNvPr id="13" name="TextBox 12"/>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12/14/2021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12/14/2021</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12/14/2021</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12/14/2021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12/14/2021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12/14/2021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12/14/2021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509A250-FF31-4206-8172-F9D3106AACB1}" type="datetimeFigureOut">
              <a:rPr lang="en-US" dirty="0"/>
              <a:t>12/14/2021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509A250-FF31-4206-8172-F9D3106AACB1}" type="datetimeFigureOut">
              <a:rPr lang="en-US" dirty="0"/>
              <a:t>12/14/2021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4509A250-FF31-4206-8172-F9D3106AACB1}" type="datetimeFigureOut">
              <a:rPr lang="en-US" dirty="0"/>
              <a:t>12/14/2021</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509A250-FF31-4206-8172-F9D3106AACB1}" type="datetimeFigureOut">
              <a:rPr lang="en-US" dirty="0"/>
              <a:t>12/14/2021</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4"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7" name="Date Placeholder 4"/>
          <p:cNvSpPr>
            <a:spLocks noGrp="1"/>
          </p:cNvSpPr>
          <p:nvPr>
            <p:ph type="dt" sz="half" idx="10"/>
          </p:nvPr>
        </p:nvSpPr>
        <p:spPr/>
        <p:txBody>
          <a:bodyPr/>
          <a:lstStyle/>
          <a:p>
            <a:fld id="{4509A250-FF31-4206-8172-F9D3106AACB1}" type="datetimeFigureOut">
              <a:rPr lang="en-US" dirty="0"/>
              <a:t>12/14/2021</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12/14/2021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9012"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509A250-FF31-4206-8172-F9D3106AACB1}" type="datetimeFigureOut">
              <a:rPr lang="en-US" dirty="0"/>
              <a:t>12/14/2021</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02111984F565}" type="slidenum">
              <a:rPr lang="en-US" dirty="0"/>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64" r:id="rId12"/>
    <p:sldLayoutId id="2147483662" r:id="rId13"/>
    <p:sldLayoutId id="2147483669" r:id="rId14"/>
    <p:sldLayoutId id="2147483670" r:id="rId15"/>
    <p:sldLayoutId id="2147483658" r:id="rId16"/>
    <p:sldLayoutId id="2147483659"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1.jpeg"/><Relationship Id="rId7" Type="http://schemas.openxmlformats.org/officeDocument/2006/relationships/image" Target="../media/image39.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29.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1.jpeg"/><Relationship Id="rId7" Type="http://schemas.openxmlformats.org/officeDocument/2006/relationships/image" Target="../media/image39.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42.jpeg"/><Relationship Id="rId3" Type="http://schemas.openxmlformats.org/officeDocument/2006/relationships/image" Target="../media/image1.jpeg"/><Relationship Id="rId7" Type="http://schemas.openxmlformats.org/officeDocument/2006/relationships/image" Target="../media/image39.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31.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1.jpeg"/><Relationship Id="rId7" Type="http://schemas.openxmlformats.org/officeDocument/2006/relationships/image" Target="../media/image39.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32.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1.jpeg"/><Relationship Id="rId7" Type="http://schemas.openxmlformats.org/officeDocument/2006/relationships/image" Target="../media/image39.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 Id="rId9" Type="http://schemas.openxmlformats.org/officeDocument/2006/relationships/image" Target="../media/image44.png"/></Relationships>
</file>

<file path=ppt/slides/_rels/slide3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1.jpeg"/><Relationship Id="rId7" Type="http://schemas.openxmlformats.org/officeDocument/2006/relationships/image" Target="../media/image39.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2000"/>
                <a:hueMod val="108000"/>
                <a:satMod val="164000"/>
                <a:lumMod val="69000"/>
              </a:schemeClr>
              <a:schemeClr val="bg2">
                <a:tint val="96000"/>
                <a:hueMod val="90000"/>
                <a:satMod val="130000"/>
                <a:lumMod val="134000"/>
              </a:schemeClr>
            </a:duotone>
          </a:blip>
          <a:stretch/>
        </a:blip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BC8E541E-F46D-4823-8DB2-872BC4A722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
            <a:ext cx="12191695" cy="473074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15DFA58F-DE6F-4232-907E-6B5DB371DC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1" name="Freeform 16">
            <a:extLst>
              <a:ext uri="{FF2B5EF4-FFF2-40B4-BE49-F238E27FC236}">
                <a16:creationId xmlns:a16="http://schemas.microsoft.com/office/drawing/2014/main" id="{8DB971D8-C6E3-4485-8895-8ABD7A9AB7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2835162"/>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2">
              <a:alpha val="20000"/>
            </a:schemeClr>
          </a:solidFill>
          <a:ln>
            <a:noFill/>
          </a:ln>
        </p:spPr>
        <p:txBody>
          <a:bodyPr rtlCol="0" anchor="ctr"/>
          <a:lstStyle/>
          <a:p>
            <a:pPr algn="ctr"/>
            <a:endParaRPr lang="en-US">
              <a:solidFill>
                <a:schemeClr val="tx1"/>
              </a:solidFill>
            </a:endParaRPr>
          </a:p>
        </p:txBody>
      </p:sp>
      <p:sp useBgFill="1">
        <p:nvSpPr>
          <p:cNvPr id="33" name="Rectangle 32">
            <a:extLst>
              <a:ext uri="{FF2B5EF4-FFF2-40B4-BE49-F238E27FC236}">
                <a16:creationId xmlns:a16="http://schemas.microsoft.com/office/drawing/2014/main" id="{4526474A-480D-4539-BBC4-C39D5B71B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70824"/>
            <a:ext cx="12191695" cy="14871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5" name="Freeform 5">
            <a:extLst>
              <a:ext uri="{FF2B5EF4-FFF2-40B4-BE49-F238E27FC236}">
                <a16:creationId xmlns:a16="http://schemas.microsoft.com/office/drawing/2014/main" id="{1BBBFF8E-A51B-4081-B134-B1E893A89F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3136999"/>
            <a:ext cx="12191695" cy="2802467"/>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ln>
            <a:noFill/>
          </a:ln>
        </p:spPr>
      </p:sp>
      <p:sp>
        <p:nvSpPr>
          <p:cNvPr id="3" name="Subtitle 2"/>
          <p:cNvSpPr>
            <a:spLocks noGrp="1"/>
          </p:cNvSpPr>
          <p:nvPr>
            <p:ph type="subTitle" idx="1"/>
          </p:nvPr>
        </p:nvSpPr>
        <p:spPr>
          <a:xfrm>
            <a:off x="636916" y="5722374"/>
            <a:ext cx="9149349" cy="487924"/>
          </a:xfrm>
        </p:spPr>
        <p:txBody>
          <a:bodyPr>
            <a:normAutofit/>
          </a:bodyPr>
          <a:lstStyle/>
          <a:p>
            <a:r>
              <a:rPr lang="en-US"/>
              <a:t>																	vikas</a:t>
            </a:r>
            <a:endParaRPr lang="en-US" dirty="0"/>
          </a:p>
        </p:txBody>
      </p:sp>
      <p:pic>
        <p:nvPicPr>
          <p:cNvPr id="5" name="Picture 4">
            <a:extLst>
              <a:ext uri="{FF2B5EF4-FFF2-40B4-BE49-F238E27FC236}">
                <a16:creationId xmlns:a16="http://schemas.microsoft.com/office/drawing/2014/main" id="{1A76D773-0723-4105-BDC0-718164BFFA42}"/>
              </a:ext>
            </a:extLst>
          </p:cNvPr>
          <p:cNvPicPr>
            <a:picLocks noChangeAspect="1"/>
          </p:cNvPicPr>
          <p:nvPr/>
        </p:nvPicPr>
        <p:blipFill>
          <a:blip r:embed="rId4"/>
          <a:stretch>
            <a:fillRect/>
          </a:stretch>
        </p:blipFill>
        <p:spPr>
          <a:xfrm>
            <a:off x="635458" y="640082"/>
            <a:ext cx="5513943" cy="2373552"/>
          </a:xfrm>
          <a:prstGeom prst="rect">
            <a:avLst/>
          </a:prstGeom>
          <a:effectLst/>
        </p:spPr>
      </p:pic>
    </p:spTree>
    <p:extLst>
      <p:ext uri="{BB962C8B-B14F-4D97-AF65-F5344CB8AC3E}">
        <p14:creationId xmlns:p14="http://schemas.microsoft.com/office/powerpoint/2010/main" val="32102425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0" y="-1"/>
            <a:ext cx="12192000" cy="6858001"/>
          </a:xfrm>
          <a:prstGeom prst="rect">
            <a:avLst/>
          </a:prstGeom>
        </p:spPr>
      </p:pic>
    </p:spTree>
    <p:extLst>
      <p:ext uri="{BB962C8B-B14F-4D97-AF65-F5344CB8AC3E}">
        <p14:creationId xmlns:p14="http://schemas.microsoft.com/office/powerpoint/2010/main" val="4837449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195387" y="1557337"/>
            <a:ext cx="9801225" cy="3743325"/>
          </a:xfrm>
          <a:prstGeom prst="rect">
            <a:avLst/>
          </a:prstGeom>
        </p:spPr>
      </p:pic>
    </p:spTree>
    <p:extLst>
      <p:ext uri="{BB962C8B-B14F-4D97-AF65-F5344CB8AC3E}">
        <p14:creationId xmlns:p14="http://schemas.microsoft.com/office/powerpoint/2010/main" val="9343133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35376324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87682" cy="6858000"/>
          </a:xfrm>
          <a:prstGeom prst="rect">
            <a:avLst/>
          </a:prstGeom>
        </p:spPr>
      </p:pic>
    </p:spTree>
    <p:extLst>
      <p:ext uri="{BB962C8B-B14F-4D97-AF65-F5344CB8AC3E}">
        <p14:creationId xmlns:p14="http://schemas.microsoft.com/office/powerpoint/2010/main" val="12398020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8502437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0" y="0"/>
            <a:ext cx="9497590" cy="6858000"/>
          </a:xfrm>
          <a:prstGeom prst="rect">
            <a:avLst/>
          </a:prstGeom>
        </p:spPr>
      </p:pic>
    </p:spTree>
    <p:extLst>
      <p:ext uri="{BB962C8B-B14F-4D97-AF65-F5344CB8AC3E}">
        <p14:creationId xmlns:p14="http://schemas.microsoft.com/office/powerpoint/2010/main" val="41111939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0" y="0"/>
            <a:ext cx="12254130" cy="6169572"/>
          </a:xfrm>
          <a:prstGeom prst="rect">
            <a:avLst/>
          </a:prstGeom>
        </p:spPr>
      </p:pic>
    </p:spTree>
    <p:extLst>
      <p:ext uri="{BB962C8B-B14F-4D97-AF65-F5344CB8AC3E}">
        <p14:creationId xmlns:p14="http://schemas.microsoft.com/office/powerpoint/2010/main" val="21725080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285875" y="1000125"/>
            <a:ext cx="9620250" cy="4857750"/>
          </a:xfrm>
          <a:prstGeom prst="rect">
            <a:avLst/>
          </a:prstGeom>
        </p:spPr>
      </p:pic>
    </p:spTree>
    <p:extLst>
      <p:ext uri="{BB962C8B-B14F-4D97-AF65-F5344CB8AC3E}">
        <p14:creationId xmlns:p14="http://schemas.microsoft.com/office/powerpoint/2010/main" val="15630639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19217390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0" y="0"/>
            <a:ext cx="12192000" cy="7070651"/>
          </a:xfrm>
          <a:prstGeom prst="rect">
            <a:avLst/>
          </a:prstGeom>
        </p:spPr>
      </p:pic>
    </p:spTree>
    <p:extLst>
      <p:ext uri="{BB962C8B-B14F-4D97-AF65-F5344CB8AC3E}">
        <p14:creationId xmlns:p14="http://schemas.microsoft.com/office/powerpoint/2010/main" val="8213460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33964257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stretch>
            <a:fillRect/>
          </a:stretch>
        </p:blipFill>
        <p:spPr>
          <a:xfrm>
            <a:off x="-1" y="-13856"/>
            <a:ext cx="6766957" cy="4627419"/>
          </a:xfrm>
          <a:prstGeom prst="rect">
            <a:avLst/>
          </a:prstGeom>
        </p:spPr>
      </p:pic>
      <p:pic>
        <p:nvPicPr>
          <p:cNvPr id="6" name="Picture 2" descr="Image result for what is ansibl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27506" y="2476802"/>
            <a:ext cx="6534235"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40073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352369" y="3710667"/>
            <a:ext cx="6448425" cy="3028950"/>
          </a:xfrm>
          <a:prstGeom prst="rect">
            <a:avLst/>
          </a:prstGeom>
        </p:spPr>
      </p:pic>
      <p:pic>
        <p:nvPicPr>
          <p:cNvPr id="6" name="Picture 5"/>
          <p:cNvPicPr>
            <a:picLocks noChangeAspect="1"/>
          </p:cNvPicPr>
          <p:nvPr/>
        </p:nvPicPr>
        <p:blipFill>
          <a:blip r:embed="rId4"/>
          <a:stretch>
            <a:fillRect/>
          </a:stretch>
        </p:blipFill>
        <p:spPr>
          <a:xfrm>
            <a:off x="130632" y="300039"/>
            <a:ext cx="11936186" cy="3175244"/>
          </a:xfrm>
          <a:prstGeom prst="rect">
            <a:avLst/>
          </a:prstGeom>
        </p:spPr>
      </p:pic>
    </p:spTree>
    <p:extLst>
      <p:ext uri="{BB962C8B-B14F-4D97-AF65-F5344CB8AC3E}">
        <p14:creationId xmlns:p14="http://schemas.microsoft.com/office/powerpoint/2010/main" val="4071115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18352" y="141951"/>
            <a:ext cx="10099536" cy="5247500"/>
          </a:xfrm>
          <a:prstGeom prst="rect">
            <a:avLst/>
          </a:prstGeom>
        </p:spPr>
      </p:pic>
      <p:pic>
        <p:nvPicPr>
          <p:cNvPr id="5" name="Picture 4"/>
          <p:cNvPicPr>
            <a:picLocks noChangeAspect="1"/>
          </p:cNvPicPr>
          <p:nvPr/>
        </p:nvPicPr>
        <p:blipFill>
          <a:blip r:embed="rId4"/>
          <a:stretch>
            <a:fillRect/>
          </a:stretch>
        </p:blipFill>
        <p:spPr>
          <a:xfrm>
            <a:off x="118352" y="5161210"/>
            <a:ext cx="6928830" cy="1707422"/>
          </a:xfrm>
          <a:prstGeom prst="rect">
            <a:avLst/>
          </a:prstGeom>
        </p:spPr>
      </p:pic>
    </p:spTree>
    <p:extLst>
      <p:ext uri="{BB962C8B-B14F-4D97-AF65-F5344CB8AC3E}">
        <p14:creationId xmlns:p14="http://schemas.microsoft.com/office/powerpoint/2010/main" val="16377158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246738" y="787937"/>
            <a:ext cx="11630734" cy="6006096"/>
          </a:xfrm>
          <a:prstGeom prst="rect">
            <a:avLst/>
          </a:prstGeom>
        </p:spPr>
      </p:pic>
    </p:spTree>
    <p:extLst>
      <p:ext uri="{BB962C8B-B14F-4D97-AF65-F5344CB8AC3E}">
        <p14:creationId xmlns:p14="http://schemas.microsoft.com/office/powerpoint/2010/main" val="33636118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28600" y="999592"/>
            <a:ext cx="11857954" cy="4701020"/>
          </a:xfrm>
          <a:prstGeom prst="rect">
            <a:avLst/>
          </a:prstGeom>
        </p:spPr>
      </p:pic>
    </p:spTree>
    <p:extLst>
      <p:ext uri="{BB962C8B-B14F-4D97-AF65-F5344CB8AC3E}">
        <p14:creationId xmlns:p14="http://schemas.microsoft.com/office/powerpoint/2010/main" val="24918356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 y="0"/>
            <a:ext cx="12192001" cy="6858000"/>
          </a:xfrm>
          <a:prstGeom prst="rect">
            <a:avLst/>
          </a:prstGeom>
        </p:spPr>
      </p:pic>
    </p:spTree>
    <p:extLst>
      <p:ext uri="{BB962C8B-B14F-4D97-AF65-F5344CB8AC3E}">
        <p14:creationId xmlns:p14="http://schemas.microsoft.com/office/powerpoint/2010/main" val="10648970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BB6F4D-839E-4A6D-893F-61D2BBFD102E}"/>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3D01017C-A447-456B-895D-2B827FF6F033}"/>
              </a:ext>
            </a:extLst>
          </p:cNvPr>
          <p:cNvPicPr>
            <a:picLocks noGrp="1" noChangeAspect="1"/>
          </p:cNvPicPr>
          <p:nvPr>
            <p:ph idx="1"/>
          </p:nvPr>
        </p:nvPicPr>
        <p:blipFill>
          <a:blip r:embed="rId2"/>
          <a:stretch>
            <a:fillRect/>
          </a:stretch>
        </p:blipFill>
        <p:spPr>
          <a:xfrm>
            <a:off x="452622" y="1853248"/>
            <a:ext cx="4895850" cy="2828925"/>
          </a:xfrm>
          <a:prstGeom prst="rect">
            <a:avLst/>
          </a:prstGeom>
        </p:spPr>
      </p:pic>
      <p:pic>
        <p:nvPicPr>
          <p:cNvPr id="5" name="Picture 4">
            <a:extLst>
              <a:ext uri="{FF2B5EF4-FFF2-40B4-BE49-F238E27FC236}">
                <a16:creationId xmlns:a16="http://schemas.microsoft.com/office/drawing/2014/main" id="{F99CC9CD-FEEF-46C0-96A8-9BF99173C962}"/>
              </a:ext>
            </a:extLst>
          </p:cNvPr>
          <p:cNvPicPr>
            <a:picLocks noChangeAspect="1"/>
          </p:cNvPicPr>
          <p:nvPr/>
        </p:nvPicPr>
        <p:blipFill>
          <a:blip r:embed="rId3"/>
          <a:stretch>
            <a:fillRect/>
          </a:stretch>
        </p:blipFill>
        <p:spPr>
          <a:xfrm>
            <a:off x="7350775" y="526256"/>
            <a:ext cx="3924300" cy="2209800"/>
          </a:xfrm>
          <a:prstGeom prst="rect">
            <a:avLst/>
          </a:prstGeom>
        </p:spPr>
      </p:pic>
    </p:spTree>
    <p:extLst>
      <p:ext uri="{BB962C8B-B14F-4D97-AF65-F5344CB8AC3E}">
        <p14:creationId xmlns:p14="http://schemas.microsoft.com/office/powerpoint/2010/main" val="39105721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1B2E18-5304-4B13-A86A-C56FD96C119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C252CF8-712D-484A-A650-1966D4FE6D93}"/>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F16FFF61-3F6A-484E-A614-5A8248B95F39}"/>
              </a:ext>
            </a:extLst>
          </p:cNvPr>
          <p:cNvPicPr>
            <a:picLocks noChangeAspect="1"/>
          </p:cNvPicPr>
          <p:nvPr/>
        </p:nvPicPr>
        <p:blipFill>
          <a:blip r:embed="rId2"/>
          <a:stretch>
            <a:fillRect/>
          </a:stretch>
        </p:blipFill>
        <p:spPr>
          <a:xfrm>
            <a:off x="0" y="292789"/>
            <a:ext cx="11752099" cy="5955609"/>
          </a:xfrm>
          <a:prstGeom prst="rect">
            <a:avLst/>
          </a:prstGeom>
        </p:spPr>
      </p:pic>
    </p:spTree>
    <p:extLst>
      <p:ext uri="{BB962C8B-B14F-4D97-AF65-F5344CB8AC3E}">
        <p14:creationId xmlns:p14="http://schemas.microsoft.com/office/powerpoint/2010/main" val="364872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C9ECDD5C-152A-4CC7-8333-0F367B3A62E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4" name="Picture 13">
            <a:extLst>
              <a:ext uri="{FF2B5EF4-FFF2-40B4-BE49-F238E27FC236}">
                <a16:creationId xmlns:a16="http://schemas.microsoft.com/office/drawing/2014/main" id="{7F5C92A3-369B-43F3-BDCE-E560B1B0EC8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a:extLst>
              <a:ext uri="{FF2B5EF4-FFF2-40B4-BE49-F238E27FC236}">
                <a16:creationId xmlns:a16="http://schemas.microsoft.com/office/drawing/2014/main" id="{AEBE9F1A-B38D-446E-83AE-14B17CE77F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8" name="Picture 17">
            <a:extLst>
              <a:ext uri="{FF2B5EF4-FFF2-40B4-BE49-F238E27FC236}">
                <a16:creationId xmlns:a16="http://schemas.microsoft.com/office/drawing/2014/main" id="{915B5014-A7EC-4BA6-9C83-8840CF81DB2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20" name="Picture 19">
            <a:extLst>
              <a:ext uri="{FF2B5EF4-FFF2-40B4-BE49-F238E27FC236}">
                <a16:creationId xmlns:a16="http://schemas.microsoft.com/office/drawing/2014/main" id="{022C43AB-86D7-420D-8AD7-DC0A15FDD0A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22" name="Rectangle 21">
            <a:extLst>
              <a:ext uri="{FF2B5EF4-FFF2-40B4-BE49-F238E27FC236}">
                <a16:creationId xmlns:a16="http://schemas.microsoft.com/office/drawing/2014/main" id="{5E3EB826-A471-488F-9E8A-D65528A3C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useBgFill="1">
        <p:nvSpPr>
          <p:cNvPr id="24" name="Rectangle 23">
            <a:extLst>
              <a:ext uri="{FF2B5EF4-FFF2-40B4-BE49-F238E27FC236}">
                <a16:creationId xmlns:a16="http://schemas.microsoft.com/office/drawing/2014/main" id="{4309F268-A45B-4517-B03F-2774BAEFFB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74A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8635518B-AE2B-4F57-8D0E-FD795C8D3ED0}"/>
              </a:ext>
            </a:extLst>
          </p:cNvPr>
          <p:cNvPicPr>
            <a:picLocks noChangeAspect="1"/>
          </p:cNvPicPr>
          <p:nvPr/>
        </p:nvPicPr>
        <p:blipFill>
          <a:blip r:embed="rId8"/>
          <a:stretch>
            <a:fillRect/>
          </a:stretch>
        </p:blipFill>
        <p:spPr>
          <a:xfrm>
            <a:off x="218545" y="427990"/>
            <a:ext cx="11626689" cy="5668010"/>
          </a:xfrm>
          <a:prstGeom prst="rect">
            <a:avLst/>
          </a:prstGeom>
        </p:spPr>
      </p:pic>
    </p:spTree>
    <p:extLst>
      <p:ext uri="{BB962C8B-B14F-4D97-AF65-F5344CB8AC3E}">
        <p14:creationId xmlns:p14="http://schemas.microsoft.com/office/powerpoint/2010/main" val="33981753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B89E5C5-A037-45B3-9D37-3658914D479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2" name="Picture 11">
            <a:extLst>
              <a:ext uri="{FF2B5EF4-FFF2-40B4-BE49-F238E27FC236}">
                <a16:creationId xmlns:a16="http://schemas.microsoft.com/office/drawing/2014/main" id="{5ACB93B0-521E-443D-9750-AFCFDDB3E80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4" name="Oval 13">
            <a:extLst>
              <a:ext uri="{FF2B5EF4-FFF2-40B4-BE49-F238E27FC236}">
                <a16:creationId xmlns:a16="http://schemas.microsoft.com/office/drawing/2014/main" id="{DA1DAC79-DDBA-4382-9D43-6E5F685BE5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5878"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6" name="Picture 15">
            <a:extLst>
              <a:ext uri="{FF2B5EF4-FFF2-40B4-BE49-F238E27FC236}">
                <a16:creationId xmlns:a16="http://schemas.microsoft.com/office/drawing/2014/main" id="{E0880F10-995F-4F01-A83B-7ECDB7BE790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8" name="Picture 17">
            <a:extLst>
              <a:ext uri="{FF2B5EF4-FFF2-40B4-BE49-F238E27FC236}">
                <a16:creationId xmlns:a16="http://schemas.microsoft.com/office/drawing/2014/main" id="{A2D49266-1F08-40F2-B0E1-1D919DCB578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20" name="Rectangle 19">
            <a:extLst>
              <a:ext uri="{FF2B5EF4-FFF2-40B4-BE49-F238E27FC236}">
                <a16:creationId xmlns:a16="http://schemas.microsoft.com/office/drawing/2014/main" id="{6AACA73D-178F-4CFC-99E3-9F4FCBBDBA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5" name="Picture 4">
            <a:extLst>
              <a:ext uri="{FF2B5EF4-FFF2-40B4-BE49-F238E27FC236}">
                <a16:creationId xmlns:a16="http://schemas.microsoft.com/office/drawing/2014/main" id="{458FB972-97B5-4B3B-86A6-DB4DEE5A9093}"/>
              </a:ext>
            </a:extLst>
          </p:cNvPr>
          <p:cNvPicPr>
            <a:picLocks noChangeAspect="1"/>
          </p:cNvPicPr>
          <p:nvPr/>
        </p:nvPicPr>
        <p:blipFill rotWithShape="1">
          <a:blip r:embed="rId8"/>
          <a:srcRect r="9334" b="1"/>
          <a:stretch/>
        </p:blipFill>
        <p:spPr>
          <a:xfrm>
            <a:off x="20" y="10"/>
            <a:ext cx="12191980" cy="6857990"/>
          </a:xfrm>
          <a:prstGeom prst="rect">
            <a:avLst/>
          </a:prstGeom>
        </p:spPr>
      </p:pic>
    </p:spTree>
    <p:extLst>
      <p:ext uri="{BB962C8B-B14F-4D97-AF65-F5344CB8AC3E}">
        <p14:creationId xmlns:p14="http://schemas.microsoft.com/office/powerpoint/2010/main" val="18179783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40135552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71" name="Picture 70">
            <a:extLst>
              <a:ext uri="{FF2B5EF4-FFF2-40B4-BE49-F238E27FC236}">
                <a16:creationId xmlns:a16="http://schemas.microsoft.com/office/drawing/2014/main" id="{5B89E5C5-A037-45B3-9D37-3658914D479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3" name="Picture 72">
            <a:extLst>
              <a:ext uri="{FF2B5EF4-FFF2-40B4-BE49-F238E27FC236}">
                <a16:creationId xmlns:a16="http://schemas.microsoft.com/office/drawing/2014/main" id="{5ACB93B0-521E-443D-9750-AFCFDDB3E80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75" name="Oval 74">
            <a:extLst>
              <a:ext uri="{FF2B5EF4-FFF2-40B4-BE49-F238E27FC236}">
                <a16:creationId xmlns:a16="http://schemas.microsoft.com/office/drawing/2014/main" id="{DA1DAC79-DDBA-4382-9D43-6E5F685BE5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5878"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77" name="Picture 76">
            <a:extLst>
              <a:ext uri="{FF2B5EF4-FFF2-40B4-BE49-F238E27FC236}">
                <a16:creationId xmlns:a16="http://schemas.microsoft.com/office/drawing/2014/main" id="{E0880F10-995F-4F01-A83B-7ECDB7BE790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79" name="Picture 78">
            <a:extLst>
              <a:ext uri="{FF2B5EF4-FFF2-40B4-BE49-F238E27FC236}">
                <a16:creationId xmlns:a16="http://schemas.microsoft.com/office/drawing/2014/main" id="{A2D49266-1F08-40F2-B0E1-1D919DCB578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81" name="Rectangle 80">
            <a:extLst>
              <a:ext uri="{FF2B5EF4-FFF2-40B4-BE49-F238E27FC236}">
                <a16:creationId xmlns:a16="http://schemas.microsoft.com/office/drawing/2014/main" id="{6AACA73D-178F-4CFC-99E3-9F4FCBBDBA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1026" name="Picture 2" descr="Extending Ansible | Packt">
            <a:extLst>
              <a:ext uri="{FF2B5EF4-FFF2-40B4-BE49-F238E27FC236}">
                <a16:creationId xmlns:a16="http://schemas.microsoft.com/office/drawing/2014/main" id="{610F2252-EADD-4E00-A403-06F50E11C9EB}"/>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5462"/>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983426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79" name="Picture 78">
            <a:extLst>
              <a:ext uri="{FF2B5EF4-FFF2-40B4-BE49-F238E27FC236}">
                <a16:creationId xmlns:a16="http://schemas.microsoft.com/office/drawing/2014/main" id="{C9ECDD5C-152A-4CC7-8333-0F367B3A62E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81" name="Picture 80">
            <a:extLst>
              <a:ext uri="{FF2B5EF4-FFF2-40B4-BE49-F238E27FC236}">
                <a16:creationId xmlns:a16="http://schemas.microsoft.com/office/drawing/2014/main" id="{7F5C92A3-369B-43F3-BDCE-E560B1B0EC8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83" name="Oval 82">
            <a:extLst>
              <a:ext uri="{FF2B5EF4-FFF2-40B4-BE49-F238E27FC236}">
                <a16:creationId xmlns:a16="http://schemas.microsoft.com/office/drawing/2014/main" id="{AEBE9F1A-B38D-446E-83AE-14B17CE77F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85" name="Picture 84">
            <a:extLst>
              <a:ext uri="{FF2B5EF4-FFF2-40B4-BE49-F238E27FC236}">
                <a16:creationId xmlns:a16="http://schemas.microsoft.com/office/drawing/2014/main" id="{915B5014-A7EC-4BA6-9C83-8840CF81DB2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87" name="Picture 86">
            <a:extLst>
              <a:ext uri="{FF2B5EF4-FFF2-40B4-BE49-F238E27FC236}">
                <a16:creationId xmlns:a16="http://schemas.microsoft.com/office/drawing/2014/main" id="{022C43AB-86D7-420D-8AD7-DC0A15FDD0A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89" name="Rectangle 88">
            <a:extLst>
              <a:ext uri="{FF2B5EF4-FFF2-40B4-BE49-F238E27FC236}">
                <a16:creationId xmlns:a16="http://schemas.microsoft.com/office/drawing/2014/main" id="{5E3EB826-A471-488F-9E8A-D65528A3C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067" name="Rectangle 90">
            <a:extLst>
              <a:ext uri="{FF2B5EF4-FFF2-40B4-BE49-F238E27FC236}">
                <a16:creationId xmlns:a16="http://schemas.microsoft.com/office/drawing/2014/main" id="{D85D5AA8-773B-469A-8802-9645A4DC9B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8" name="Picture 10" descr="End-to-End Application Provisioning with Ansible and Terraform | IBM">
            <a:extLst>
              <a:ext uri="{FF2B5EF4-FFF2-40B4-BE49-F238E27FC236}">
                <a16:creationId xmlns:a16="http://schemas.microsoft.com/office/drawing/2014/main" id="{2D478224-B5CF-40E7-850B-729CAF414257}"/>
              </a:ext>
            </a:extLst>
          </p:cNvPr>
          <p:cNvPicPr>
            <a:picLocks noChangeAspect="1" noChangeArrowheads="1"/>
          </p:cNvPicPr>
          <p:nvPr/>
        </p:nvPicPr>
        <p:blipFill>
          <a:blip r:embed="rId8">
            <a:extLst>
              <a:ext uri="{28A0092B-C50C-407E-A947-70E740481C1C}">
                <a14:useLocalDpi xmlns:a14="http://schemas.microsoft.com/office/drawing/2010/main" val="0"/>
              </a:ext>
            </a:extLst>
          </a:blip>
          <a:stretch>
            <a:fillRect/>
          </a:stretch>
        </p:blipFill>
        <p:spPr bwMode="auto">
          <a:xfrm>
            <a:off x="903887" y="229729"/>
            <a:ext cx="9480331" cy="6304420"/>
          </a:xfrm>
          <a:prstGeom prst="rect">
            <a:avLst/>
          </a:prstGeom>
          <a:noFill/>
          <a:extLst>
            <a:ext uri="{909E8E84-426E-40DD-AFC4-6F175D3DCCD1}">
              <a14:hiddenFill xmlns:a14="http://schemas.microsoft.com/office/drawing/2010/main">
                <a:solidFill>
                  <a:srgbClr val="FFFFFF"/>
                </a:solidFill>
              </a14:hiddenFill>
            </a:ext>
          </a:extLst>
        </p:spPr>
      </p:pic>
      <p:sp>
        <p:nvSpPr>
          <p:cNvPr id="93" name="Rectangle 92">
            <a:extLst>
              <a:ext uri="{FF2B5EF4-FFF2-40B4-BE49-F238E27FC236}">
                <a16:creationId xmlns:a16="http://schemas.microsoft.com/office/drawing/2014/main" id="{C75AF42C-C556-454E-B2D3-2C917CB812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8047342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46" name="Picture 28">
            <a:extLst>
              <a:ext uri="{FF2B5EF4-FFF2-40B4-BE49-F238E27FC236}">
                <a16:creationId xmlns:a16="http://schemas.microsoft.com/office/drawing/2014/main" id="{3CC8D252-8044-458D-A776-6A5833FEFD2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48" name="Picture 30">
            <a:extLst>
              <a:ext uri="{FF2B5EF4-FFF2-40B4-BE49-F238E27FC236}">
                <a16:creationId xmlns:a16="http://schemas.microsoft.com/office/drawing/2014/main" id="{E884AA69-7728-499C-8FA7-A3FCA738EB7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49" name="Oval 32">
            <a:extLst>
              <a:ext uri="{FF2B5EF4-FFF2-40B4-BE49-F238E27FC236}">
                <a16:creationId xmlns:a16="http://schemas.microsoft.com/office/drawing/2014/main" id="{79760FB8-CC91-426C-9EF3-A58786866B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50" name="Picture 34">
            <a:extLst>
              <a:ext uri="{FF2B5EF4-FFF2-40B4-BE49-F238E27FC236}">
                <a16:creationId xmlns:a16="http://schemas.microsoft.com/office/drawing/2014/main" id="{CE274F2C-FBD9-4A60-B6A0-FB7532F599F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51" name="Picture 36">
            <a:extLst>
              <a:ext uri="{FF2B5EF4-FFF2-40B4-BE49-F238E27FC236}">
                <a16:creationId xmlns:a16="http://schemas.microsoft.com/office/drawing/2014/main" id="{D543DFE3-F007-48D9-A223-F7351802D47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52" name="Rectangle 38">
            <a:extLst>
              <a:ext uri="{FF2B5EF4-FFF2-40B4-BE49-F238E27FC236}">
                <a16:creationId xmlns:a16="http://schemas.microsoft.com/office/drawing/2014/main" id="{09E7EBD1-9868-4F2F-B4FF-A89B93CFB6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useBgFill="1">
        <p:nvSpPr>
          <p:cNvPr id="53" name="Rectangle 40">
            <a:extLst>
              <a:ext uri="{FF2B5EF4-FFF2-40B4-BE49-F238E27FC236}">
                <a16:creationId xmlns:a16="http://schemas.microsoft.com/office/drawing/2014/main" id="{552CF15B-B62D-425C-826D-EDECC5BA3C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42">
            <a:extLst>
              <a:ext uri="{FF2B5EF4-FFF2-40B4-BE49-F238E27FC236}">
                <a16:creationId xmlns:a16="http://schemas.microsoft.com/office/drawing/2014/main" id="{C3299DF8-AE9C-4FAD-9FFA-8EF6DD8EC6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6" y="643468"/>
            <a:ext cx="10905067" cy="557106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E988BDCF-FA66-4854-A037-4AC6C70E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no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2" descr="Ansible Shell Module Examples | Devops Junction">
            <a:extLst>
              <a:ext uri="{FF2B5EF4-FFF2-40B4-BE49-F238E27FC236}">
                <a16:creationId xmlns:a16="http://schemas.microsoft.com/office/drawing/2014/main" id="{290999E8-B5ED-4D5B-8AC2-8C30D25AC1CA}"/>
              </a:ext>
            </a:extLst>
          </p:cNvPr>
          <p:cNvPicPr>
            <a:picLocks noChangeAspect="1" noChangeArrowheads="1"/>
          </p:cNvPicPr>
          <p:nvPr/>
        </p:nvPicPr>
        <p:blipFill>
          <a:blip r:embed="rId8">
            <a:extLst>
              <a:ext uri="{28A0092B-C50C-407E-A947-70E740481C1C}">
                <a14:useLocalDpi xmlns:a14="http://schemas.microsoft.com/office/drawing/2010/main" val="0"/>
              </a:ext>
            </a:extLst>
          </a:blip>
          <a:stretch>
            <a:fillRect/>
          </a:stretch>
        </p:blipFill>
        <p:spPr bwMode="auto">
          <a:xfrm>
            <a:off x="5954855" y="1051277"/>
            <a:ext cx="5014417" cy="4801303"/>
          </a:xfrm>
          <a:prstGeom prst="rect">
            <a:avLst/>
          </a:prstGeom>
          <a:noFill/>
          <a:extLst>
            <a:ext uri="{909E8E84-426E-40DD-AFC4-6F175D3DCCD1}">
              <a14:hiddenFill xmlns:a14="http://schemas.microsoft.com/office/drawing/2010/main">
                <a:solidFill>
                  <a:srgbClr val="FFFFFF"/>
                </a:solidFill>
              </a14:hiddenFill>
            </a:ext>
          </a:extLst>
        </p:spPr>
      </p:pic>
      <p:sp>
        <p:nvSpPr>
          <p:cNvPr id="47" name="Rectangle 46">
            <a:extLst>
              <a:ext uri="{FF2B5EF4-FFF2-40B4-BE49-F238E27FC236}">
                <a16:creationId xmlns:a16="http://schemas.microsoft.com/office/drawing/2014/main" id="{F54F5317-715A-4856-908F-8B232EB6D1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5" name="Picture 4">
            <a:extLst>
              <a:ext uri="{FF2B5EF4-FFF2-40B4-BE49-F238E27FC236}">
                <a16:creationId xmlns:a16="http://schemas.microsoft.com/office/drawing/2014/main" id="{58194CFF-1C5A-4D9A-B766-966B47E882FA}"/>
              </a:ext>
            </a:extLst>
          </p:cNvPr>
          <p:cNvPicPr>
            <a:picLocks noChangeAspect="1"/>
          </p:cNvPicPr>
          <p:nvPr/>
        </p:nvPicPr>
        <p:blipFill>
          <a:blip r:embed="rId9"/>
          <a:stretch>
            <a:fillRect/>
          </a:stretch>
        </p:blipFill>
        <p:spPr>
          <a:xfrm>
            <a:off x="745650" y="946778"/>
            <a:ext cx="5209271" cy="4102300"/>
          </a:xfrm>
          <a:prstGeom prst="rect">
            <a:avLst/>
          </a:prstGeom>
        </p:spPr>
      </p:pic>
    </p:spTree>
    <p:extLst>
      <p:ext uri="{BB962C8B-B14F-4D97-AF65-F5344CB8AC3E}">
        <p14:creationId xmlns:p14="http://schemas.microsoft.com/office/powerpoint/2010/main" val="333046955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2" descr="Ansible Tutorial for Beginners: Playbook, Commands &amp;amp; Example">
            <a:extLst>
              <a:ext uri="{FF2B5EF4-FFF2-40B4-BE49-F238E27FC236}">
                <a16:creationId xmlns:a16="http://schemas.microsoft.com/office/drawing/2014/main" id="{6379B7CD-B16C-40FE-AEAE-061BC77066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34962" y="0"/>
            <a:ext cx="8901734" cy="67764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873209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9ECDD5C-152A-4CC7-8333-0F367B3A62E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9" name="Picture 8">
            <a:extLst>
              <a:ext uri="{FF2B5EF4-FFF2-40B4-BE49-F238E27FC236}">
                <a16:creationId xmlns:a16="http://schemas.microsoft.com/office/drawing/2014/main" id="{7F5C92A3-369B-43F3-BDCE-E560B1B0EC8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1" name="Oval 10">
            <a:extLst>
              <a:ext uri="{FF2B5EF4-FFF2-40B4-BE49-F238E27FC236}">
                <a16:creationId xmlns:a16="http://schemas.microsoft.com/office/drawing/2014/main" id="{AEBE9F1A-B38D-446E-83AE-14B17CE77F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3" name="Picture 12">
            <a:extLst>
              <a:ext uri="{FF2B5EF4-FFF2-40B4-BE49-F238E27FC236}">
                <a16:creationId xmlns:a16="http://schemas.microsoft.com/office/drawing/2014/main" id="{915B5014-A7EC-4BA6-9C83-8840CF81DB2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5" name="Picture 14">
            <a:extLst>
              <a:ext uri="{FF2B5EF4-FFF2-40B4-BE49-F238E27FC236}">
                <a16:creationId xmlns:a16="http://schemas.microsoft.com/office/drawing/2014/main" id="{022C43AB-86D7-420D-8AD7-DC0A15FDD0A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7" name="Rectangle 16">
            <a:extLst>
              <a:ext uri="{FF2B5EF4-FFF2-40B4-BE49-F238E27FC236}">
                <a16:creationId xmlns:a16="http://schemas.microsoft.com/office/drawing/2014/main" id="{5E3EB826-A471-488F-9E8A-D65528A3C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9" name="Rectangle 18">
            <a:extLst>
              <a:ext uri="{FF2B5EF4-FFF2-40B4-BE49-F238E27FC236}">
                <a16:creationId xmlns:a16="http://schemas.microsoft.com/office/drawing/2014/main" id="{DFB3CEA1-88D9-42FB-88ED-1E9807FE65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 name="Picture 1">
            <a:extLst>
              <a:ext uri="{FF2B5EF4-FFF2-40B4-BE49-F238E27FC236}">
                <a16:creationId xmlns:a16="http://schemas.microsoft.com/office/drawing/2014/main" id="{ECB140A4-FCD9-4696-911E-9F493BCDDEAE}"/>
              </a:ext>
            </a:extLst>
          </p:cNvPr>
          <p:cNvPicPr>
            <a:picLocks noChangeAspect="1" noChangeArrowheads="1"/>
          </p:cNvPicPr>
          <p:nvPr/>
        </p:nvPicPr>
        <p:blipFill>
          <a:blip r:embed="rId8">
            <a:extLst>
              <a:ext uri="{28A0092B-C50C-407E-A947-70E740481C1C}">
                <a14:useLocalDpi xmlns:a14="http://schemas.microsoft.com/office/drawing/2010/main" val="0"/>
              </a:ext>
            </a:extLst>
          </a:blip>
          <a:stretch>
            <a:fillRect/>
          </a:stretch>
        </p:blipFill>
        <p:spPr bwMode="auto">
          <a:xfrm>
            <a:off x="643467" y="1411563"/>
            <a:ext cx="10905066" cy="403487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Rectangle 20">
            <a:extLst>
              <a:ext uri="{FF2B5EF4-FFF2-40B4-BE49-F238E27FC236}">
                <a16:creationId xmlns:a16="http://schemas.microsoft.com/office/drawing/2014/main" id="{9A6C928E-4252-4F33-8C34-E50A12A31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689681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FB3CEA1-88D9-42FB-88ED-1E9807FE65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 name="Picture 1">
            <a:extLst>
              <a:ext uri="{FF2B5EF4-FFF2-40B4-BE49-F238E27FC236}">
                <a16:creationId xmlns:a16="http://schemas.microsoft.com/office/drawing/2014/main" id="{97D51465-04D7-4B52-B934-477E4FF08FC9}"/>
              </a:ext>
            </a:extLst>
          </p:cNvPr>
          <p:cNvPicPr>
            <a:picLocks noChangeAspect="1"/>
          </p:cNvPicPr>
          <p:nvPr/>
        </p:nvPicPr>
        <p:blipFill>
          <a:blip r:embed="rId4"/>
          <a:stretch>
            <a:fillRect/>
          </a:stretch>
        </p:blipFill>
        <p:spPr>
          <a:xfrm>
            <a:off x="660482" y="480060"/>
            <a:ext cx="10871036" cy="5734473"/>
          </a:xfrm>
          <a:prstGeom prst="rect">
            <a:avLst/>
          </a:prstGeom>
        </p:spPr>
      </p:pic>
      <p:sp>
        <p:nvSpPr>
          <p:cNvPr id="9" name="Rectangle 8">
            <a:extLst>
              <a:ext uri="{FF2B5EF4-FFF2-40B4-BE49-F238E27FC236}">
                <a16:creationId xmlns:a16="http://schemas.microsoft.com/office/drawing/2014/main" id="{9A6C928E-4252-4F33-8C34-E50A12A31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1315826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0" y="0"/>
            <a:ext cx="12202530" cy="6858000"/>
          </a:xfrm>
          <a:prstGeom prst="rect">
            <a:avLst/>
          </a:prstGeom>
        </p:spPr>
      </p:pic>
    </p:spTree>
    <p:extLst>
      <p:ext uri="{BB962C8B-B14F-4D97-AF65-F5344CB8AC3E}">
        <p14:creationId xmlns:p14="http://schemas.microsoft.com/office/powerpoint/2010/main" val="8678159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9444989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3031615-4E70-4AA1-B27C-F56E25379C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Diagram, timeline&#10;&#10;Description automatically generated">
            <a:extLst>
              <a:ext uri="{FF2B5EF4-FFF2-40B4-BE49-F238E27FC236}">
                <a16:creationId xmlns:a16="http://schemas.microsoft.com/office/drawing/2014/main" id="{94FCECAD-8265-4973-963A-3088F70AC22C}"/>
              </a:ext>
            </a:extLst>
          </p:cNvPr>
          <p:cNvPicPr>
            <a:picLocks noChangeAspect="1"/>
          </p:cNvPicPr>
          <p:nvPr/>
        </p:nvPicPr>
        <p:blipFill rotWithShape="1">
          <a:blip r:embed="rId4"/>
          <a:srcRect r="8979"/>
          <a:stretch/>
        </p:blipFill>
        <p:spPr>
          <a:xfrm>
            <a:off x="218545" y="616570"/>
            <a:ext cx="11796113" cy="6026275"/>
          </a:xfrm>
          <a:prstGeom prst="rect">
            <a:avLst/>
          </a:prstGeom>
        </p:spPr>
      </p:pic>
      <p:sp>
        <p:nvSpPr>
          <p:cNvPr id="19" name="Rectangle 18">
            <a:extLst>
              <a:ext uri="{FF2B5EF4-FFF2-40B4-BE49-F238E27FC236}">
                <a16:creationId xmlns:a16="http://schemas.microsoft.com/office/drawing/2014/main" id="{32386D96-DF72-4275-B766-E00CBBFB0F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4517822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FB184EF-AA6A-4319-AACF-0D004668C500}"/>
              </a:ext>
            </a:extLst>
          </p:cNvPr>
          <p:cNvSpPr txBox="1"/>
          <p:nvPr/>
        </p:nvSpPr>
        <p:spPr>
          <a:xfrm>
            <a:off x="1570617" y="161365"/>
            <a:ext cx="6949440" cy="584775"/>
          </a:xfrm>
          <a:prstGeom prst="rect">
            <a:avLst/>
          </a:prstGeom>
          <a:noFill/>
        </p:spPr>
        <p:txBody>
          <a:bodyPr wrap="square" rtlCol="0">
            <a:spAutoFit/>
          </a:bodyPr>
          <a:lstStyle/>
          <a:p>
            <a:r>
              <a:rPr lang="en-US" sz="3200" b="1" dirty="0"/>
              <a:t>Customizing Ansible behavior</a:t>
            </a:r>
          </a:p>
        </p:txBody>
      </p:sp>
      <p:sp>
        <p:nvSpPr>
          <p:cNvPr id="3" name="TextBox 2">
            <a:extLst>
              <a:ext uri="{FF2B5EF4-FFF2-40B4-BE49-F238E27FC236}">
                <a16:creationId xmlns:a16="http://schemas.microsoft.com/office/drawing/2014/main" id="{E50B0BED-50D2-4421-9CB5-DCEFBC30FE42}"/>
              </a:ext>
            </a:extLst>
          </p:cNvPr>
          <p:cNvSpPr txBox="1"/>
          <p:nvPr/>
        </p:nvSpPr>
        <p:spPr>
          <a:xfrm>
            <a:off x="441063" y="1064324"/>
            <a:ext cx="11607501" cy="5632311"/>
          </a:xfrm>
          <a:prstGeom prst="rect">
            <a:avLst/>
          </a:prstGeom>
          <a:noFill/>
        </p:spPr>
        <p:txBody>
          <a:bodyPr wrap="square" rtlCol="0">
            <a:spAutoFit/>
          </a:bodyPr>
          <a:lstStyle/>
          <a:p>
            <a:pPr>
              <a:buFont typeface="Wingdings" panose="05000000000000000000" pitchFamily="2" charset="2"/>
              <a:buChar char="ü"/>
              <a:defRPr/>
            </a:pPr>
            <a:r>
              <a:rPr lang="en-US" altLang="en-US" dirty="0"/>
              <a:t>The behavior of an Ansible installation can be customized by modifying settings housed in</a:t>
            </a:r>
          </a:p>
          <a:p>
            <a:pPr>
              <a:buFont typeface="Wingdings" panose="05000000000000000000" pitchFamily="2" charset="2"/>
              <a:buChar char="§"/>
              <a:defRPr/>
            </a:pPr>
            <a:r>
              <a:rPr lang="en-US" altLang="en-US" dirty="0"/>
              <a:t> ansible's configuration file (/</a:t>
            </a:r>
            <a:r>
              <a:rPr lang="en-US" altLang="en-US" dirty="0" err="1"/>
              <a:t>etc</a:t>
            </a:r>
            <a:r>
              <a:rPr lang="en-US" altLang="en-US" dirty="0"/>
              <a:t>/ansible/</a:t>
            </a:r>
            <a:r>
              <a:rPr lang="en-US" altLang="en-US" dirty="0" err="1"/>
              <a:t>ansible.cfg</a:t>
            </a:r>
            <a:r>
              <a:rPr lang="en-US" altLang="en-US" dirty="0"/>
              <a:t>).</a:t>
            </a:r>
          </a:p>
          <a:p>
            <a:pPr>
              <a:buFont typeface="Wingdings" panose="05000000000000000000" pitchFamily="2" charset="2"/>
              <a:buChar char="Ø"/>
              <a:defRPr/>
            </a:pPr>
            <a:endParaRPr lang="en-US" altLang="en-US" dirty="0"/>
          </a:p>
          <a:p>
            <a:pPr>
              <a:buFont typeface="Wingdings" panose="05000000000000000000" pitchFamily="2" charset="2"/>
              <a:buChar char="ü"/>
              <a:defRPr/>
            </a:pPr>
            <a:r>
              <a:rPr lang="en-US" altLang="en-US" dirty="0" err="1"/>
              <a:t>privilege_escalation</a:t>
            </a:r>
            <a:r>
              <a:rPr lang="en-US" altLang="en-US" dirty="0"/>
              <a:t> section in the </a:t>
            </a:r>
            <a:r>
              <a:rPr lang="en-US" altLang="en-US" dirty="0" err="1"/>
              <a:t>ansible.cfg</a:t>
            </a:r>
            <a:r>
              <a:rPr lang="en-US" altLang="en-US" dirty="0"/>
              <a:t> configuration file by adding the following entry.</a:t>
            </a:r>
          </a:p>
          <a:p>
            <a:pPr>
              <a:buFont typeface="Wingdings" panose="05000000000000000000" pitchFamily="2" charset="2"/>
              <a:buChar char="§"/>
              <a:defRPr/>
            </a:pPr>
            <a:r>
              <a:rPr lang="en-US" altLang="en-US" dirty="0"/>
              <a:t>[</a:t>
            </a:r>
            <a:r>
              <a:rPr lang="en-US" altLang="en-US" dirty="0" err="1"/>
              <a:t>privilege_escalation</a:t>
            </a:r>
            <a:r>
              <a:rPr lang="en-US" altLang="en-US" dirty="0"/>
              <a:t>]</a:t>
            </a:r>
          </a:p>
          <a:p>
            <a:pPr>
              <a:buFont typeface="Wingdings" panose="05000000000000000000" pitchFamily="2" charset="2"/>
              <a:buChar char="Ø"/>
              <a:defRPr/>
            </a:pPr>
            <a:endParaRPr lang="en-US" altLang="en-US" dirty="0"/>
          </a:p>
          <a:p>
            <a:pPr>
              <a:buFont typeface="Wingdings" panose="05000000000000000000" pitchFamily="2" charset="2"/>
              <a:buChar char="ü"/>
              <a:defRPr/>
            </a:pPr>
            <a:r>
              <a:rPr lang="en-US" altLang="en-US" dirty="0"/>
              <a:t>Enable privilege escalation by adding the become setting and configuring it as True.</a:t>
            </a:r>
          </a:p>
          <a:p>
            <a:pPr>
              <a:buFont typeface="Wingdings" panose="05000000000000000000" pitchFamily="2" charset="2"/>
              <a:buChar char="§"/>
              <a:defRPr/>
            </a:pPr>
            <a:r>
              <a:rPr lang="en-US" altLang="en-US" dirty="0"/>
              <a:t>become=True</a:t>
            </a:r>
          </a:p>
          <a:p>
            <a:pPr>
              <a:defRPr/>
            </a:pPr>
            <a:endParaRPr lang="en-US" altLang="en-US" dirty="0"/>
          </a:p>
          <a:p>
            <a:pPr>
              <a:buFont typeface="Wingdings" panose="05000000000000000000" pitchFamily="2" charset="2"/>
              <a:buChar char="ü"/>
              <a:defRPr/>
            </a:pPr>
            <a:r>
              <a:rPr lang="en-US" altLang="en-US" dirty="0"/>
              <a:t>Set the privilege escalation to use </a:t>
            </a:r>
            <a:r>
              <a:rPr lang="en-US" altLang="en-US" dirty="0" err="1"/>
              <a:t>sudo</a:t>
            </a:r>
            <a:r>
              <a:rPr lang="en-US" altLang="en-US" dirty="0"/>
              <a:t> by adding the </a:t>
            </a:r>
            <a:r>
              <a:rPr lang="en-US" altLang="en-US" dirty="0" err="1"/>
              <a:t>become_method</a:t>
            </a:r>
            <a:r>
              <a:rPr lang="en-US" altLang="en-US" dirty="0"/>
              <a:t> setting and configuring it as </a:t>
            </a:r>
            <a:r>
              <a:rPr lang="en-US" altLang="en-US" dirty="0" err="1"/>
              <a:t>sudo</a:t>
            </a:r>
            <a:r>
              <a:rPr lang="en-US" altLang="en-US" dirty="0"/>
              <a:t>.</a:t>
            </a:r>
          </a:p>
          <a:p>
            <a:pPr>
              <a:buFont typeface="Wingdings" panose="05000000000000000000" pitchFamily="2" charset="2"/>
              <a:buChar char="§"/>
              <a:defRPr/>
            </a:pPr>
            <a:r>
              <a:rPr lang="en-US" altLang="en-US" dirty="0" err="1"/>
              <a:t>become_method</a:t>
            </a:r>
            <a:r>
              <a:rPr lang="en-US" altLang="en-US" dirty="0"/>
              <a:t>=</a:t>
            </a:r>
            <a:r>
              <a:rPr lang="en-US" altLang="en-US" dirty="0" err="1"/>
              <a:t>sudo</a:t>
            </a:r>
            <a:endParaRPr lang="en-US" altLang="en-US" dirty="0"/>
          </a:p>
          <a:p>
            <a:pPr>
              <a:buFont typeface="Wingdings" panose="05000000000000000000" pitchFamily="2" charset="2"/>
              <a:buChar char="§"/>
              <a:defRPr/>
            </a:pPr>
            <a:endParaRPr lang="en-US" altLang="en-US" dirty="0"/>
          </a:p>
          <a:p>
            <a:pPr>
              <a:buFont typeface="Wingdings" panose="05000000000000000000" pitchFamily="2" charset="2"/>
              <a:buChar char="ü"/>
              <a:defRPr/>
            </a:pPr>
            <a:r>
              <a:rPr lang="en-US" altLang="en-US" dirty="0"/>
              <a:t>Set the privilege escalation user by adding the </a:t>
            </a:r>
            <a:r>
              <a:rPr lang="en-US" altLang="en-US" dirty="0" err="1"/>
              <a:t>become_user</a:t>
            </a:r>
            <a:r>
              <a:rPr lang="en-US" altLang="en-US" dirty="0"/>
              <a:t> setting and configuring it as root.</a:t>
            </a:r>
          </a:p>
          <a:p>
            <a:pPr>
              <a:buFont typeface="Wingdings" panose="05000000000000000000" pitchFamily="2" charset="2"/>
              <a:buChar char="§"/>
              <a:defRPr/>
            </a:pPr>
            <a:r>
              <a:rPr lang="en-US" altLang="en-US" dirty="0" err="1"/>
              <a:t>become_user</a:t>
            </a:r>
            <a:r>
              <a:rPr lang="en-US" altLang="en-US" dirty="0"/>
              <a:t>=root</a:t>
            </a:r>
          </a:p>
          <a:p>
            <a:pPr>
              <a:buFont typeface="Wingdings" panose="05000000000000000000" pitchFamily="2" charset="2"/>
              <a:buChar char="§"/>
              <a:defRPr/>
            </a:pPr>
            <a:endParaRPr lang="en-US" altLang="en-US" dirty="0"/>
          </a:p>
          <a:p>
            <a:pPr>
              <a:buFont typeface="Wingdings" panose="05000000000000000000" pitchFamily="2" charset="2"/>
              <a:buChar char="ü"/>
              <a:defRPr/>
            </a:pPr>
            <a:r>
              <a:rPr lang="en-US" altLang="en-US" dirty="0"/>
              <a:t>Enable password prompting during privilege escalation by adding the </a:t>
            </a:r>
            <a:r>
              <a:rPr lang="en-US" altLang="en-US" dirty="0" err="1"/>
              <a:t>become_ask_pass</a:t>
            </a:r>
            <a:r>
              <a:rPr lang="en-US" altLang="en-US" dirty="0"/>
              <a:t> setting and configuring it as True.</a:t>
            </a:r>
          </a:p>
          <a:p>
            <a:pPr>
              <a:buFont typeface="Wingdings" panose="05000000000000000000" pitchFamily="2" charset="2"/>
              <a:buChar char="§"/>
              <a:defRPr/>
            </a:pPr>
            <a:r>
              <a:rPr lang="en-US" altLang="en-US" dirty="0" err="1"/>
              <a:t>become_ask_pass</a:t>
            </a:r>
            <a:r>
              <a:rPr lang="en-US" altLang="en-US" dirty="0"/>
              <a:t>=True</a:t>
            </a:r>
          </a:p>
          <a:p>
            <a:endParaRPr lang="en-US" dirty="0"/>
          </a:p>
        </p:txBody>
      </p:sp>
    </p:spTree>
    <p:extLst>
      <p:ext uri="{BB962C8B-B14F-4D97-AF65-F5344CB8AC3E}">
        <p14:creationId xmlns:p14="http://schemas.microsoft.com/office/powerpoint/2010/main" val="41334432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0" y="4361957"/>
            <a:ext cx="5429250" cy="2695575"/>
          </a:xfrm>
          <a:prstGeom prst="rect">
            <a:avLst/>
          </a:prstGeom>
        </p:spPr>
      </p:pic>
    </p:spTree>
    <p:extLst>
      <p:ext uri="{BB962C8B-B14F-4D97-AF65-F5344CB8AC3E}">
        <p14:creationId xmlns:p14="http://schemas.microsoft.com/office/powerpoint/2010/main" val="270685573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0E5580"/>
      </a:dk2>
      <a:lt2>
        <a:srgbClr val="EBEBEB"/>
      </a:lt2>
      <a:accent1>
        <a:srgbClr val="ACD433"/>
      </a:accent1>
      <a:accent2>
        <a:srgbClr val="E6C133"/>
      </a:accent2>
      <a:accent3>
        <a:srgbClr val="EF7A24"/>
      </a:accent3>
      <a:accent4>
        <a:srgbClr val="5AA0F5"/>
      </a:accent4>
      <a:accent5>
        <a:srgbClr val="75CEEC"/>
      </a:accent5>
      <a:accent6>
        <a:srgbClr val="65D6A0"/>
      </a:accent6>
      <a:hlink>
        <a:srgbClr val="C4E46E"/>
      </a:hlink>
      <a:folHlink>
        <a:srgbClr val="BDE0F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2000"/>
                <a:hueMod val="96000"/>
                <a:satMod val="128000"/>
                <a:lumMod val="114000"/>
              </a:schemeClr>
            </a:gs>
            <a:gs pos="100000">
              <a:schemeClr val="phClr">
                <a:shade val="62000"/>
                <a:hueMod val="100000"/>
                <a:satMod val="134000"/>
                <a:lumMod val="56000"/>
              </a:schemeClr>
            </a:gs>
          </a:gsLst>
          <a:path path="circle">
            <a:fillToRect l="45000" t="65000" r="125000" b="100000"/>
          </a:path>
        </a:gradFill>
        <a:blipFill rotWithShape="1">
          <a:blip xmlns:r="http://schemas.openxmlformats.org/officeDocument/2006/relationships" r:embed="rId1">
            <a:duotone>
              <a:schemeClr val="phClr">
                <a:shade val="62000"/>
                <a:hueMod val="108000"/>
                <a:satMod val="164000"/>
                <a:lumMod val="69000"/>
              </a:schemeClr>
              <a:schemeClr val="phClr">
                <a:tint val="96000"/>
                <a:hueMod val="90000"/>
                <a:satMod val="130000"/>
                <a:lumMod val="134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BACC050B-8757-4460-95D8-E37B46A6B42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2122</TotalTime>
  <Words>4322</Words>
  <Application>Microsoft Office PowerPoint</Application>
  <PresentationFormat>Widescreen</PresentationFormat>
  <Paragraphs>573</Paragraphs>
  <Slides>34</Slides>
  <Notes>27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34</vt:i4>
      </vt:variant>
    </vt:vector>
  </HeadingPairs>
  <TitlesOfParts>
    <vt:vector size="41" baseType="lpstr">
      <vt:lpstr>Arial</vt:lpstr>
      <vt:lpstr>Calibri</vt:lpstr>
      <vt:lpstr>Century Gothic</vt:lpstr>
      <vt:lpstr>Comic Sans MS</vt:lpstr>
      <vt:lpstr>Wingdings</vt:lpstr>
      <vt:lpstr>Wingdings 3</vt:lpstr>
      <vt:lpstr>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Ansible</dc:title>
  <dc:creator>Vikas, Kumar</dc:creator>
  <cp:lastModifiedBy>Vikas, Kumar</cp:lastModifiedBy>
  <cp:revision>58</cp:revision>
  <dcterms:created xsi:type="dcterms:W3CDTF">2021-04-26T06:58:57Z</dcterms:created>
  <dcterms:modified xsi:type="dcterms:W3CDTF">2021-12-14T15:04:01Z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ea60d57e-af5b-4752-ac57-3e4f28ca11dc_Enabled">
    <vt:lpwstr>true</vt:lpwstr>
  </property>
  <property fmtid="{D5CDD505-2E9C-101B-9397-08002B2CF9AE}" pid="3" name="MSIP_Label_ea60d57e-af5b-4752-ac57-3e4f28ca11dc_SetDate">
    <vt:lpwstr>2021-09-13T08:16:44Z</vt:lpwstr>
  </property>
  <property fmtid="{D5CDD505-2E9C-101B-9397-08002B2CF9AE}" pid="4" name="MSIP_Label_ea60d57e-af5b-4752-ac57-3e4f28ca11dc_Method">
    <vt:lpwstr>Standard</vt:lpwstr>
  </property>
  <property fmtid="{D5CDD505-2E9C-101B-9397-08002B2CF9AE}" pid="5" name="MSIP_Label_ea60d57e-af5b-4752-ac57-3e4f28ca11dc_Name">
    <vt:lpwstr>ea60d57e-af5b-4752-ac57-3e4f28ca11dc</vt:lpwstr>
  </property>
  <property fmtid="{D5CDD505-2E9C-101B-9397-08002B2CF9AE}" pid="6" name="MSIP_Label_ea60d57e-af5b-4752-ac57-3e4f28ca11dc_SiteId">
    <vt:lpwstr>36da45f1-dd2c-4d1f-af13-5abe46b99921</vt:lpwstr>
  </property>
  <property fmtid="{D5CDD505-2E9C-101B-9397-08002B2CF9AE}" pid="7" name="MSIP_Label_ea60d57e-af5b-4752-ac57-3e4f28ca11dc_ActionId">
    <vt:lpwstr>1a6dbbb2-b613-461f-b7a8-97831bda584d</vt:lpwstr>
  </property>
  <property fmtid="{D5CDD505-2E9C-101B-9397-08002B2CF9AE}" pid="8" name="MSIP_Label_ea60d57e-af5b-4752-ac57-3e4f28ca11dc_ContentBits">
    <vt:lpwstr>0</vt:lpwstr>
  </property>
</Properties>
</file>